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9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10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4" r:id="rId2"/>
    <p:sldMasterId id="2147483660" r:id="rId3"/>
    <p:sldMasterId id="2147483672" r:id="rId4"/>
    <p:sldMasterId id="2147483674" r:id="rId5"/>
    <p:sldMasterId id="2147483676" r:id="rId6"/>
    <p:sldMasterId id="2147483696" r:id="rId7"/>
    <p:sldMasterId id="2147483698" r:id="rId8"/>
    <p:sldMasterId id="2147483718" r:id="rId9"/>
    <p:sldMasterId id="2147483726" r:id="rId10"/>
    <p:sldMasterId id="2147483744" r:id="rId11"/>
  </p:sldMasterIdLst>
  <p:notesMasterIdLst>
    <p:notesMasterId r:id="rId14"/>
  </p:notesMasterIdLst>
  <p:handoutMasterIdLst>
    <p:handoutMasterId r:id="rId15"/>
  </p:handoutMasterIdLst>
  <p:sldIdLst>
    <p:sldId id="409" r:id="rId12"/>
    <p:sldId id="404" r:id="rId13"/>
  </p:sldIdLst>
  <p:sldSz cx="9144000" cy="6858000" type="screen4x3"/>
  <p:notesSz cx="7102475" cy="9388475"/>
  <p:defaultTextStyle>
    <a:defPPr>
      <a:defRPr lang="en-US"/>
    </a:defPPr>
    <a:lvl1pPr marL="0" algn="l" defTabSz="4569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906" algn="l" defTabSz="4569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812" algn="l" defTabSz="4569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718" algn="l" defTabSz="4569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624" algn="l" defTabSz="4569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530" algn="l" defTabSz="4569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437" algn="l" defTabSz="4569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342" algn="l" defTabSz="4569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5248" algn="l" defTabSz="4569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0A26"/>
    <a:srgbClr val="0066FF"/>
    <a:srgbClr val="F1AB1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5" autoAdjust="0"/>
    <p:restoredTop sz="94541"/>
  </p:normalViewPr>
  <p:slideViewPr>
    <p:cSldViewPr snapToObjects="1">
      <p:cViewPr varScale="1">
        <p:scale>
          <a:sx n="124" d="100"/>
          <a:sy n="124" d="100"/>
        </p:scale>
        <p:origin x="181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25287D2-CA50-9643-AD1D-2E07DA7437FE}" type="datetimeFigureOut">
              <a:rPr lang="en-US" smtClean="0"/>
              <a:t>7/11/18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F7D5720-13E4-9A47-87E8-D031A26F1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749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4222ABC-1E27-314B-B56B-D999570A7792}" type="datetimeFigureOut">
              <a:rPr lang="en-US" smtClean="0"/>
              <a:t>7/11/18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0FC75C7D-CF24-8846-A85D-AF6791594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109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69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906" algn="l" defTabSz="4569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812" algn="l" defTabSz="4569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718" algn="l" defTabSz="4569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624" algn="l" defTabSz="4569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530" algn="l" defTabSz="4569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437" algn="l" defTabSz="4569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342" algn="l" defTabSz="4569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248" algn="l" defTabSz="4569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Basic info</a:t>
            </a:r>
            <a:r>
              <a:rPr lang="en-US" baseline="0" dirty="0"/>
              <a:t> 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75C7D-CF24-8846-A85D-AF6791594D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798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8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9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9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9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0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  <a:prstGeom prst="rect">
            <a:avLst/>
          </a:prstGeom>
        </p:spPr>
        <p:txBody>
          <a:bodyPr lIns="91380" tIns="45690" rIns="91380" bIns="45690" anchor="ctr"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667000" y="3505203"/>
            <a:ext cx="3810000" cy="365125"/>
          </a:xfrm>
          <a:prstGeom prst="rect">
            <a:avLst/>
          </a:prstGeom>
        </p:spPr>
        <p:txBody>
          <a:bodyPr lIns="91380" tIns="45690" rIns="91380" bIns="45690"/>
          <a:lstStyle>
            <a:lvl1pPr algn="ctr">
              <a:defRPr sz="2000">
                <a:latin typeface="+mn-lt"/>
              </a:defRPr>
            </a:lvl1pPr>
          </a:lstStyle>
          <a:p>
            <a:r>
              <a:rPr lang="en-US" dirty="0"/>
              <a:t>December 2, 2011</a:t>
            </a:r>
          </a:p>
        </p:txBody>
      </p:sp>
    </p:spTree>
    <p:extLst>
      <p:ext uri="{BB962C8B-B14F-4D97-AF65-F5344CB8AC3E}">
        <p14:creationId xmlns:p14="http://schemas.microsoft.com/office/powerpoint/2010/main" val="108273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381633" y="5991228"/>
            <a:ext cx="3305175" cy="257175"/>
          </a:xfrm>
          <a:prstGeom prst="rect">
            <a:avLst/>
          </a:prstGeom>
        </p:spPr>
        <p:txBody>
          <a:bodyPr lIns="0" tIns="45690" rIns="0" bIns="45690" anchor="b" anchorCtr="0"/>
          <a:lstStyle>
            <a:lvl1pPr marL="0" indent="0" algn="r">
              <a:buNone/>
              <a:defRPr sz="80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Source: 8pt gray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57200" y="189702"/>
            <a:ext cx="8229600" cy="800899"/>
          </a:xfrm>
          <a:prstGeom prst="rect">
            <a:avLst/>
          </a:prstGeom>
        </p:spPr>
        <p:txBody>
          <a:bodyPr lIns="91380" tIns="45690" rIns="91380" bIns="45690"/>
          <a:lstStyle>
            <a:lvl1pPr>
              <a:defRPr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Slide Titles in Title Case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066802"/>
            <a:ext cx="8229600" cy="636588"/>
          </a:xfrm>
          <a:prstGeom prst="rect">
            <a:avLst/>
          </a:prstGeom>
        </p:spPr>
        <p:txBody>
          <a:bodyPr lIns="91380" tIns="45690" rIns="91380" bIns="45690" anchor="ctr" anchorCtr="0"/>
          <a:lstStyle>
            <a:lvl1pPr marL="0" indent="0">
              <a:buNone/>
              <a:defRPr sz="1600" b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Subtitles in sentence case</a:t>
            </a:r>
          </a:p>
        </p:txBody>
      </p:sp>
    </p:spTree>
    <p:extLst>
      <p:ext uri="{BB962C8B-B14F-4D97-AF65-F5344CB8AC3E}">
        <p14:creationId xmlns:p14="http://schemas.microsoft.com/office/powerpoint/2010/main" val="1722108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381633" y="5991228"/>
            <a:ext cx="3305175" cy="257175"/>
          </a:xfrm>
          <a:prstGeom prst="rect">
            <a:avLst/>
          </a:prstGeom>
        </p:spPr>
        <p:txBody>
          <a:bodyPr lIns="0" tIns="45690" rIns="0" bIns="45690" anchor="b" anchorCtr="0"/>
          <a:lstStyle>
            <a:lvl1pPr marL="0" indent="0" algn="r">
              <a:buNone/>
              <a:defRPr sz="80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Source: 8pt gray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57200" y="189702"/>
            <a:ext cx="8229600" cy="800899"/>
          </a:xfrm>
          <a:prstGeom prst="rect">
            <a:avLst/>
          </a:prstGeom>
        </p:spPr>
        <p:txBody>
          <a:bodyPr lIns="91380" tIns="45690" rIns="91380" bIns="45690"/>
          <a:lstStyle>
            <a:lvl1pPr>
              <a:defRPr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Slide Titles in Title Case</a:t>
            </a:r>
          </a:p>
        </p:txBody>
      </p:sp>
    </p:spTree>
    <p:extLst>
      <p:ext uri="{BB962C8B-B14F-4D97-AF65-F5344CB8AC3E}">
        <p14:creationId xmlns:p14="http://schemas.microsoft.com/office/powerpoint/2010/main" val="2731180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33"/>
            <a:ext cx="7886700" cy="1325563"/>
          </a:xfrm>
          <a:prstGeom prst="rect">
            <a:avLst/>
          </a:prstGeom>
        </p:spPr>
        <p:txBody>
          <a:bodyPr lIns="91380" tIns="45690" rIns="91380" bIns="4569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351339"/>
          </a:xfrm>
          <a:prstGeom prst="rect">
            <a:avLst/>
          </a:prstGeom>
        </p:spPr>
        <p:txBody>
          <a:bodyPr lIns="91380" tIns="45690" rIns="91380" bIns="4569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lIns="91380" tIns="45690" rIns="91380" bIns="45690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lIns="91380" tIns="45690" rIns="91380" bIns="45690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2DB3ACC0-CE2F-4C4A-9FE6-A0A71DEE5D0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077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lIns="91380" tIns="45690" rIns="91380" bIns="4569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lIns="91380" tIns="45690" rIns="91380" bIns="45690"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 lIns="91380" tIns="45690" rIns="91380" bIns="4569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ln/>
        </p:spPr>
        <p:txBody>
          <a:bodyPr lIns="91380" tIns="45690" rIns="91380" bIns="45690"/>
          <a:lstStyle>
            <a:lvl1pPr>
              <a:defRPr/>
            </a:lvl1pPr>
          </a:lstStyle>
          <a:p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ln/>
        </p:spPr>
        <p:txBody>
          <a:bodyPr lIns="91380" tIns="45690" rIns="91380" bIns="45690"/>
          <a:lstStyle>
            <a:lvl1pPr>
              <a:defRPr/>
            </a:lvl1pPr>
          </a:lstStyle>
          <a:p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8C93E2F-1AB7-44DD-BF09-FEDED939007C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59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380" tIns="45690" rIns="91380" bIns="4569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lIns="91380" tIns="45690" rIns="91380" bIns="45690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lIns="91380" tIns="45690" rIns="91380" bIns="45690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fld id="{1F626526-6A21-EF43-96CB-C0023520F48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634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130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ior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943600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219200"/>
            <a:ext cx="8229600" cy="4648200"/>
          </a:xfrm>
          <a:prstGeom prst="rect">
            <a:avLst/>
          </a:prstGeom>
        </p:spPr>
        <p:txBody>
          <a:bodyPr vert="horz"/>
          <a:lstStyle>
            <a:lvl1pPr marL="342900" indent="-342900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National-Book"/>
              </a:defRPr>
            </a:lvl1pPr>
            <a:lvl2pPr marL="742950" indent="-285750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National-Book"/>
              </a:defRPr>
            </a:lvl2pPr>
            <a:lvl3pPr marL="1143000" indent="-228600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National-Book"/>
              </a:defRPr>
            </a:lvl3pPr>
            <a:lvl4pPr marL="1600200" indent="-228600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National-Book"/>
              </a:defRPr>
            </a:lvl4pPr>
            <a:lvl5pPr marL="2057400" indent="-228600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National-Book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000" b="1" i="0">
                <a:solidFill>
                  <a:srgbClr val="000000"/>
                </a:solidFill>
                <a:latin typeface="Palatino Linotype"/>
                <a:cs typeface="Palatino Linotype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 descr="1-Line_KeckSOMofUSC_Gold_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99632"/>
            <a:ext cx="4389111" cy="27432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DB3ACC0-CE2F-4C4A-9FE6-A0A71DEE5D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10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DB3ACC0-CE2F-4C4A-9FE6-A0A71DE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11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8C93E2F-1AB7-44DD-BF09-FEDED93900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2060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23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ior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0" tIns="45690" rIns="91380" bIns="45690"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943602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219200"/>
            <a:ext cx="8229600" cy="4648200"/>
          </a:xfrm>
          <a:prstGeom prst="rect">
            <a:avLst/>
          </a:prstGeom>
        </p:spPr>
        <p:txBody>
          <a:bodyPr vert="horz" lIns="91380" tIns="45690" rIns="91380" bIns="45690"/>
          <a:lstStyle>
            <a:lvl1pPr marL="342678" indent="-342678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Frutiger 55 Roman"/>
              </a:defRPr>
            </a:lvl1pPr>
            <a:lvl2pPr marL="742471" indent="-285566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Frutiger 55 Roman"/>
              </a:defRPr>
            </a:lvl2pPr>
            <a:lvl3pPr marL="1142266" indent="-228452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Frutiger 55 Roman"/>
              </a:defRPr>
            </a:lvl3pPr>
            <a:lvl4pPr marL="1599172" indent="-228452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Frutiger 55 Roman"/>
              </a:defRPr>
            </a:lvl4pPr>
            <a:lvl5pPr marL="2056079" indent="-228452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Frutiger 55 Roman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  <a:prstGeom prst="rect">
            <a:avLst/>
          </a:prstGeom>
        </p:spPr>
        <p:txBody>
          <a:bodyPr lIns="91380" tIns="45690" rIns="91380" bIns="45690" anchor="ctr">
            <a:normAutofit/>
          </a:bodyPr>
          <a:lstStyle>
            <a:lvl1pPr algn="l">
              <a:defRPr sz="4000" b="1" i="0">
                <a:solidFill>
                  <a:srgbClr val="000000"/>
                </a:solidFill>
                <a:latin typeface="Palatino Linotype"/>
                <a:cs typeface="Palatino Linotype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4"/>
          </p:nvPr>
        </p:nvSpPr>
        <p:spPr>
          <a:xfrm>
            <a:off x="6553200" y="6228716"/>
            <a:ext cx="2133600" cy="365125"/>
          </a:xfrm>
          <a:prstGeom prst="rect">
            <a:avLst/>
          </a:prstGeom>
        </p:spPr>
        <p:txBody>
          <a:bodyPr lIns="91380" tIns="45690" rIns="91380" bIns="45690"/>
          <a:lstStyle>
            <a:lvl1pPr algn="r">
              <a:defRPr/>
            </a:lvl1pPr>
          </a:lstStyle>
          <a:p>
            <a:fld id="{3FE98728-8B25-A142-A87B-AACB3930A16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 descr="Keck School of Medicine Lockups white gold CMYK_2lines.eps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" y="6172200"/>
            <a:ext cx="1554480" cy="42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6745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ior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943600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219200"/>
            <a:ext cx="8229600" cy="4648200"/>
          </a:xfrm>
          <a:prstGeom prst="rect">
            <a:avLst/>
          </a:prstGeom>
        </p:spPr>
        <p:txBody>
          <a:bodyPr vert="horz"/>
          <a:lstStyle>
            <a:lvl1pPr marL="342900" indent="-342900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Frutiger 55 Roman"/>
              </a:defRPr>
            </a:lvl1pPr>
            <a:lvl2pPr marL="742950" indent="-285750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Frutiger 55 Roman"/>
              </a:defRPr>
            </a:lvl2pPr>
            <a:lvl3pPr marL="1143000" indent="-228600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Frutiger 55 Roman"/>
              </a:defRPr>
            </a:lvl3pPr>
            <a:lvl4pPr marL="1600200" indent="-228600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Frutiger 55 Roman"/>
              </a:defRPr>
            </a:lvl4pPr>
            <a:lvl5pPr marL="2057400" indent="-228600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Frutiger 55 Roman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000" b="1" i="0">
                <a:solidFill>
                  <a:srgbClr val="000000"/>
                </a:solidFill>
                <a:latin typeface="Palatino Linotype"/>
                <a:cs typeface="Palatino Linotype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4"/>
          </p:nvPr>
        </p:nvSpPr>
        <p:spPr>
          <a:xfrm>
            <a:off x="6553200" y="622871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11</a:t>
            </a:r>
            <a:endParaRPr lang="en-US" dirty="0"/>
          </a:p>
        </p:txBody>
      </p:sp>
      <p:pic>
        <p:nvPicPr>
          <p:cNvPr id="9" name="Picture 8" descr="Keck School of Medicine Lockups white gold CMYK_2lines.eps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" y="6172200"/>
            <a:ext cx="1554480" cy="42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277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456487" y="1371600"/>
            <a:ext cx="6925513" cy="426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7640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B807CE-0A19-1749-A7AE-EE36E464C1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943600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Norris Comp Cancer Center white gold Lockups PMS_2lines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172200"/>
            <a:ext cx="2303374" cy="50292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456487" y="1371600"/>
            <a:ext cx="6925513" cy="426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83860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B807CE-0A19-1749-A7AE-EE36E464C1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943600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Norris Comp Cancer Center white gold Lockups PMS_2lines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172200"/>
            <a:ext cx="2303374" cy="50292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456487" y="1371600"/>
            <a:ext cx="6925513" cy="426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24725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B807CE-0A19-1749-A7AE-EE36E464C1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943600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Norris Comp Cancer Center white gold Lockups PMS_2lines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172200"/>
            <a:ext cx="2303374" cy="50292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456487" y="1371600"/>
            <a:ext cx="6925513" cy="426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1496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667000" y="3505200"/>
            <a:ext cx="3810000" cy="365125"/>
          </a:xfrm>
          <a:prstGeom prst="rect">
            <a:avLst/>
          </a:prstGeom>
        </p:spPr>
        <p:txBody>
          <a:bodyPr/>
          <a:lstStyle>
            <a:lvl1pPr algn="ctr"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9648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terior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038850"/>
            <a:ext cx="9144000" cy="81915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 dirty="0">
              <a:solidFill>
                <a:prstClr val="white"/>
              </a:solidFill>
              <a:latin typeface="Palatino Linotype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38850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357216"/>
            <a:ext cx="8229600" cy="4086045"/>
          </a:xfrm>
          <a:prstGeom prst="rect">
            <a:avLst/>
          </a:prstGeom>
        </p:spPr>
        <p:txBody>
          <a:bodyPr vert="horz"/>
          <a:lstStyle>
            <a:lvl1pPr marL="342900" indent="-342900">
              <a:spcBef>
                <a:spcPts val="600"/>
              </a:spcBef>
              <a:spcAft>
                <a:spcPts val="600"/>
              </a:spcAft>
              <a:buClr>
                <a:srgbClr val="790A26"/>
              </a:buClr>
              <a:buSzPct val="85000"/>
              <a:buFont typeface="Wingdings" panose="05000000000000000000" pitchFamily="2" charset="2"/>
              <a:buChar char="§"/>
              <a:defRPr sz="2400" b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790A26"/>
              </a:buClr>
              <a:buSzPct val="85000"/>
              <a:buFont typeface="Wingdings" panose="05000000000000000000" pitchFamily="2" charset="2"/>
              <a:buChar char="§"/>
              <a:defRPr sz="2000" b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Clr>
                <a:srgbClr val="790A26"/>
              </a:buClr>
              <a:buSzPct val="85000"/>
              <a:buFont typeface="Wingdings" panose="05000000000000000000" pitchFamily="2" charset="2"/>
              <a:buChar char="§"/>
              <a:defRPr sz="1800" b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spcBef>
                <a:spcPts val="600"/>
              </a:spcBef>
              <a:spcAft>
                <a:spcPts val="600"/>
              </a:spcAft>
              <a:buClr>
                <a:srgbClr val="790A26"/>
              </a:buClr>
              <a:buSzPct val="85000"/>
              <a:buFont typeface="Wingdings" panose="05000000000000000000" pitchFamily="2" charset="2"/>
              <a:buChar char="§"/>
              <a:defRPr sz="1600" b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spcBef>
                <a:spcPts val="600"/>
              </a:spcBef>
              <a:spcAft>
                <a:spcPts val="600"/>
              </a:spcAft>
              <a:buClr>
                <a:srgbClr val="790A26"/>
              </a:buClr>
              <a:buSzPct val="85000"/>
              <a:buFont typeface="Wingdings" panose="05000000000000000000" pitchFamily="2" charset="2"/>
              <a:buChar char="§"/>
              <a:defRPr sz="1600" b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000" b="1" i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462356" y="6342611"/>
            <a:ext cx="523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3086D2-A58D-4B3A-A8EC-D96454C73AD0}" type="slidenum">
              <a:rPr lang="en-US" sz="1600" smtClean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/>
              <a:t>‹#›</a:t>
            </a:fld>
            <a:endParaRPr lang="en-US" sz="1600" dirty="0">
              <a:solidFill>
                <a:prstClr val="white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1" name="Picture 10" descr="1-Line_KeckSOMofUSC_Gold_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99632"/>
            <a:ext cx="4389111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4082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381625" y="5991225"/>
            <a:ext cx="3305175" cy="257175"/>
          </a:xfrm>
          <a:prstGeom prst="rect">
            <a:avLst/>
          </a:prstGeom>
        </p:spPr>
        <p:txBody>
          <a:bodyPr lIns="0" rIns="0" anchor="b" anchorCtr="0"/>
          <a:lstStyle>
            <a:lvl1pPr marL="0" indent="0" algn="r">
              <a:buNone/>
              <a:defRPr sz="80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Source: 8pt gray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57200" y="189701"/>
            <a:ext cx="8229600" cy="800899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Slide Titles in Title Case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066800"/>
            <a:ext cx="8229600" cy="636588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600" b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Subtitles in sentence case</a:t>
            </a:r>
          </a:p>
        </p:txBody>
      </p:sp>
    </p:spTree>
    <p:extLst>
      <p:ext uri="{BB962C8B-B14F-4D97-AF65-F5344CB8AC3E}">
        <p14:creationId xmlns:p14="http://schemas.microsoft.com/office/powerpoint/2010/main" val="40867009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381625" y="5991225"/>
            <a:ext cx="3305175" cy="257175"/>
          </a:xfrm>
          <a:prstGeom prst="rect">
            <a:avLst/>
          </a:prstGeom>
        </p:spPr>
        <p:txBody>
          <a:bodyPr lIns="0" rIns="0" anchor="b" anchorCtr="0"/>
          <a:lstStyle>
            <a:lvl1pPr marL="0" indent="0" algn="r">
              <a:buNone/>
              <a:defRPr sz="80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Source: 8pt gray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57200" y="189701"/>
            <a:ext cx="8229600" cy="800899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Slide Titles in Title Case</a:t>
            </a:r>
          </a:p>
        </p:txBody>
      </p:sp>
    </p:spTree>
    <p:extLst>
      <p:ext uri="{BB962C8B-B14F-4D97-AF65-F5344CB8AC3E}">
        <p14:creationId xmlns:p14="http://schemas.microsoft.com/office/powerpoint/2010/main" val="9349301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DB3ACC0-CE2F-4C4A-9FE6-A0A71DE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6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61"/>
            <a:ext cx="2057400" cy="365125"/>
          </a:xfrm>
          <a:prstGeom prst="rect">
            <a:avLst/>
          </a:prstGeom>
        </p:spPr>
        <p:txBody>
          <a:bodyPr lIns="91380" tIns="45690" rIns="91380" bIns="45690"/>
          <a:lstStyle/>
          <a:p>
            <a:fld id="{5230B927-08E3-4506-B3EA-3747DE01BF9A}" type="datetimeFigureOut">
              <a:rPr lang="en-US" smtClean="0"/>
              <a:t>7/11/18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61"/>
            <a:ext cx="3086100" cy="365125"/>
          </a:xfrm>
          <a:prstGeom prst="rect">
            <a:avLst/>
          </a:prstGeom>
        </p:spPr>
        <p:txBody>
          <a:bodyPr lIns="91380" tIns="45690" rIns="91380" bIns="45690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61"/>
            <a:ext cx="2057400" cy="365125"/>
          </a:xfrm>
          <a:prstGeom prst="rect">
            <a:avLst/>
          </a:prstGeom>
        </p:spPr>
        <p:txBody>
          <a:bodyPr lIns="91380" tIns="45690" rIns="91380" bIns="45690"/>
          <a:lstStyle/>
          <a:p>
            <a:fld id="{59462B6D-9E11-40C3-8423-9FE92E7E7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640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8C93E2F-1AB7-44DD-BF09-FEDED93900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7375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626526-6A21-EF43-96CB-C0023520F4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364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BCB-ACAF-49D2-9276-808F8B361A3A}" type="datetimeFigureOut">
              <a:rPr lang="en-US" smtClean="0"/>
              <a:t>7/11/18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D162-46BC-412F-9C32-41FE76750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287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BCB-ACAF-49D2-9276-808F8B361A3A}" type="datetimeFigureOut">
              <a:rPr lang="en-US" smtClean="0"/>
              <a:t>7/11/18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D162-46BC-412F-9C32-41FE76750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650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BCB-ACAF-49D2-9276-808F8B361A3A}" type="datetimeFigureOut">
              <a:rPr lang="en-US" smtClean="0"/>
              <a:t>7/11/18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D162-46BC-412F-9C32-41FE76750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431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BCB-ACAF-49D2-9276-808F8B361A3A}" type="datetimeFigureOut">
              <a:rPr lang="en-US" smtClean="0"/>
              <a:t>7/11/18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D162-46BC-412F-9C32-41FE76750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763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BCB-ACAF-49D2-9276-808F8B361A3A}" type="datetimeFigureOut">
              <a:rPr lang="en-US" smtClean="0"/>
              <a:t>7/11/18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D162-46BC-412F-9C32-41FE76750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268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BCB-ACAF-49D2-9276-808F8B361A3A}" type="datetimeFigureOut">
              <a:rPr lang="en-US" smtClean="0"/>
              <a:t>7/11/18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D162-46BC-412F-9C32-41FE76750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1880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BCB-ACAF-49D2-9276-808F8B361A3A}" type="datetimeFigureOut">
              <a:rPr lang="en-US" smtClean="0"/>
              <a:t>7/11/18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D162-46BC-412F-9C32-41FE76750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523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BCB-ACAF-49D2-9276-808F8B361A3A}" type="datetimeFigureOut">
              <a:rPr lang="en-US" smtClean="0"/>
              <a:t>7/11/18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D162-46BC-412F-9C32-41FE76750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5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  <a:prstGeom prst="rect">
            <a:avLst/>
          </a:prstGeom>
        </p:spPr>
        <p:txBody>
          <a:bodyPr lIns="91380" tIns="45690" rIns="91380" bIns="45690" anchor="ctr"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8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BCB-ACAF-49D2-9276-808F8B361A3A}" type="datetimeFigureOut">
              <a:rPr lang="en-US" smtClean="0"/>
              <a:t>7/11/18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D162-46BC-412F-9C32-41FE76750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34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BCB-ACAF-49D2-9276-808F8B361A3A}" type="datetimeFigureOut">
              <a:rPr lang="en-US" smtClean="0"/>
              <a:t>7/11/18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D162-46BC-412F-9C32-41FE76750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410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BCB-ACAF-49D2-9276-808F8B361A3A}" type="datetimeFigureOut">
              <a:rPr lang="en-US" smtClean="0"/>
              <a:t>7/11/18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D162-46BC-412F-9C32-41FE76750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655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nterior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943600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219200"/>
            <a:ext cx="8229600" cy="4648200"/>
          </a:xfrm>
          <a:prstGeom prst="rect">
            <a:avLst/>
          </a:prstGeom>
        </p:spPr>
        <p:txBody>
          <a:bodyPr vert="horz"/>
          <a:lstStyle>
            <a:lvl1pPr marL="257175" indent="-257175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Frutiger 55 Roman"/>
              </a:defRPr>
            </a:lvl1pPr>
            <a:lvl2pPr marL="557213" indent="-214313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Frutiger 55 Roman"/>
              </a:defRPr>
            </a:lvl2pPr>
            <a:lvl3pPr marL="857250" indent="-171450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Frutiger 55 Roman"/>
              </a:defRPr>
            </a:lvl3pPr>
            <a:lvl4pPr marL="1200150" indent="-171450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Frutiger 55 Roman"/>
              </a:defRPr>
            </a:lvl4pPr>
            <a:lvl5pPr marL="1543050" indent="-171450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Frutiger 55 Roman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000" b="1" i="0">
                <a:solidFill>
                  <a:srgbClr val="000000"/>
                </a:solidFill>
                <a:latin typeface="Palatino Linotype"/>
                <a:cs typeface="Palatino Linotype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4"/>
          </p:nvPr>
        </p:nvSpPr>
        <p:spPr>
          <a:xfrm>
            <a:off x="6553200" y="6228717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defTabSz="342900"/>
            <a:r>
              <a:rPr lang="en-US" sz="1350">
                <a:solidFill>
                  <a:prstClr val="white"/>
                </a:solidFill>
              </a:rPr>
              <a:t>11</a:t>
            </a:r>
            <a:endParaRPr lang="en-US" sz="1350" dirty="0">
              <a:solidFill>
                <a:prstClr val="white"/>
              </a:solidFill>
            </a:endParaRPr>
          </a:p>
        </p:txBody>
      </p:sp>
      <p:pic>
        <p:nvPicPr>
          <p:cNvPr id="9" name="Picture 8" descr="Keck School of Medicine Lockups white gold CMYK_2lines.eps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" y="6172200"/>
            <a:ext cx="1554480" cy="42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320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ior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0" tIns="45690" rIns="91380" bIns="45690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943602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219200"/>
            <a:ext cx="8229600" cy="4648200"/>
          </a:xfrm>
          <a:prstGeom prst="rect">
            <a:avLst/>
          </a:prstGeom>
        </p:spPr>
        <p:txBody>
          <a:bodyPr vert="horz" lIns="91380" tIns="45690" rIns="91380" bIns="45690"/>
          <a:lstStyle>
            <a:lvl1pPr marL="342678" indent="-342678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National-Book"/>
              </a:defRPr>
            </a:lvl1pPr>
            <a:lvl2pPr marL="742471" indent="-285566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National-Book"/>
              </a:defRPr>
            </a:lvl2pPr>
            <a:lvl3pPr marL="1142266" indent="-228452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National-Book"/>
              </a:defRPr>
            </a:lvl3pPr>
            <a:lvl4pPr marL="1599172" indent="-228452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National-Book"/>
              </a:defRPr>
            </a:lvl4pPr>
            <a:lvl5pPr marL="2056079" indent="-228452">
              <a:buClr>
                <a:srgbClr val="790A26"/>
              </a:buClr>
              <a:buSzPct val="85000"/>
              <a:buFont typeface="Arial"/>
              <a:buChar char="•"/>
              <a:defRPr baseline="0">
                <a:solidFill>
                  <a:schemeClr val="bg1"/>
                </a:solidFill>
                <a:latin typeface="+mn-lt"/>
                <a:cs typeface="National-Book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  <a:prstGeom prst="rect">
            <a:avLst/>
          </a:prstGeom>
        </p:spPr>
        <p:txBody>
          <a:bodyPr lIns="91380" tIns="45690" rIns="91380" bIns="45690" anchor="ctr">
            <a:normAutofit/>
          </a:bodyPr>
          <a:lstStyle>
            <a:lvl1pPr algn="l">
              <a:defRPr sz="4000" b="1" i="0">
                <a:solidFill>
                  <a:srgbClr val="000000"/>
                </a:solidFill>
                <a:latin typeface="Palatino Linotype"/>
                <a:cs typeface="Palatino Linotype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 descr="1-Line_KeckSOMofUSC_Gold_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2" y="6199632"/>
            <a:ext cx="4389111" cy="27432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2DB3ACC0-CE2F-4C4A-9FE6-A0A71DEE5D0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20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33"/>
            <a:ext cx="7886700" cy="1325563"/>
          </a:xfrm>
          <a:prstGeom prst="rect">
            <a:avLst/>
          </a:prstGeom>
        </p:spPr>
        <p:txBody>
          <a:bodyPr lIns="91380" tIns="45690" rIns="91380" bIns="4569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351339"/>
          </a:xfrm>
          <a:prstGeom prst="rect">
            <a:avLst/>
          </a:prstGeom>
        </p:spPr>
        <p:txBody>
          <a:bodyPr lIns="91380" tIns="45690" rIns="91380" bIns="4569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lIns="91380" tIns="45690" rIns="91380" bIns="45690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lIns="91380" tIns="45690" rIns="91380" bIns="45690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2DB3ACC0-CE2F-4C4A-9FE6-A0A71DEE5D0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38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lIns="91380" tIns="45690" rIns="91380" bIns="4569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lIns="91380" tIns="45690" rIns="91380" bIns="45690"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 lIns="91380" tIns="45690" rIns="91380" bIns="4569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ln/>
        </p:spPr>
        <p:txBody>
          <a:bodyPr lIns="91380" tIns="45690" rIns="91380" bIns="45690"/>
          <a:lstStyle>
            <a:lvl1pPr>
              <a:defRPr/>
            </a:lvl1pPr>
          </a:lstStyle>
          <a:p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ln/>
        </p:spPr>
        <p:txBody>
          <a:bodyPr lIns="91380" tIns="45690" rIns="91380" bIns="45690"/>
          <a:lstStyle>
            <a:lvl1pPr>
              <a:defRPr/>
            </a:lvl1pPr>
          </a:lstStyle>
          <a:p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8C93E2F-1AB7-44DD-BF09-FEDED939007C}" type="slidenum">
              <a:rPr lang="en-US" altLang="en-US">
                <a:solidFill>
                  <a:prstClr val="white"/>
                </a:solidFill>
              </a:rPr>
              <a:pPr/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49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  <a:prstGeom prst="rect">
            <a:avLst/>
          </a:prstGeom>
        </p:spPr>
        <p:txBody>
          <a:bodyPr lIns="91380" tIns="45690" rIns="91380" bIns="45690" anchor="ctr">
            <a:normAutofit/>
          </a:bodyPr>
          <a:lstStyle>
            <a:lvl1pPr>
              <a:defRPr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667000" y="3505203"/>
            <a:ext cx="3810000" cy="365125"/>
          </a:xfrm>
          <a:prstGeom prst="rect">
            <a:avLst/>
          </a:prstGeom>
        </p:spPr>
        <p:txBody>
          <a:bodyPr lIns="91380" tIns="45690" rIns="91380" bIns="45690"/>
          <a:lstStyle>
            <a:lvl1pPr algn="ctr"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76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terior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038851"/>
            <a:ext cx="9144000" cy="819151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0" tIns="45690" rIns="91380" bIns="45690" rtlCol="0" anchor="ctr"/>
          <a:lstStyle/>
          <a:p>
            <a:pPr algn="ctr" defTabSz="342678"/>
            <a:endParaRPr lang="en-US" sz="1300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38852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357216"/>
            <a:ext cx="8229600" cy="4086045"/>
          </a:xfrm>
          <a:prstGeom prst="rect">
            <a:avLst/>
          </a:prstGeom>
        </p:spPr>
        <p:txBody>
          <a:bodyPr vert="horz" lIns="91380" tIns="45690" rIns="91380" bIns="45690"/>
          <a:lstStyle>
            <a:lvl1pPr marL="342678" indent="-342678">
              <a:spcBef>
                <a:spcPts val="600"/>
              </a:spcBef>
              <a:spcAft>
                <a:spcPts val="600"/>
              </a:spcAft>
              <a:buClr>
                <a:srgbClr val="790A26"/>
              </a:buClr>
              <a:buSzPct val="85000"/>
              <a:buFont typeface="Wingdings" panose="05000000000000000000" pitchFamily="2" charset="2"/>
              <a:buChar char="§"/>
              <a:defRPr sz="2400" b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471" indent="-285566">
              <a:spcBef>
                <a:spcPts val="600"/>
              </a:spcBef>
              <a:spcAft>
                <a:spcPts val="600"/>
              </a:spcAft>
              <a:buClr>
                <a:srgbClr val="790A26"/>
              </a:buClr>
              <a:buSzPct val="85000"/>
              <a:buFont typeface="Wingdings" panose="05000000000000000000" pitchFamily="2" charset="2"/>
              <a:buChar char="§"/>
              <a:defRPr sz="2000" b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2266" indent="-228452">
              <a:spcBef>
                <a:spcPts val="600"/>
              </a:spcBef>
              <a:spcAft>
                <a:spcPts val="600"/>
              </a:spcAft>
              <a:buClr>
                <a:srgbClr val="790A26"/>
              </a:buClr>
              <a:buSzPct val="85000"/>
              <a:buFont typeface="Wingdings" panose="05000000000000000000" pitchFamily="2" charset="2"/>
              <a:buChar char="§"/>
              <a:defRPr sz="1800" b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599172" indent="-228452">
              <a:spcBef>
                <a:spcPts val="600"/>
              </a:spcBef>
              <a:spcAft>
                <a:spcPts val="600"/>
              </a:spcAft>
              <a:buClr>
                <a:srgbClr val="790A26"/>
              </a:buClr>
              <a:buSzPct val="85000"/>
              <a:buFont typeface="Wingdings" panose="05000000000000000000" pitchFamily="2" charset="2"/>
              <a:buChar char="§"/>
              <a:defRPr sz="1600" b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6079" indent="-228452">
              <a:spcBef>
                <a:spcPts val="600"/>
              </a:spcBef>
              <a:spcAft>
                <a:spcPts val="600"/>
              </a:spcAft>
              <a:buClr>
                <a:srgbClr val="790A26"/>
              </a:buClr>
              <a:buSzPct val="85000"/>
              <a:buFont typeface="Wingdings" panose="05000000000000000000" pitchFamily="2" charset="2"/>
              <a:buChar char="§"/>
              <a:defRPr sz="1600" b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  <a:prstGeom prst="rect">
            <a:avLst/>
          </a:prstGeom>
        </p:spPr>
        <p:txBody>
          <a:bodyPr lIns="91380" tIns="45690" rIns="91380" bIns="45690" anchor="ctr">
            <a:normAutofit/>
          </a:bodyPr>
          <a:lstStyle>
            <a:lvl1pPr algn="l">
              <a:defRPr sz="4000" b="1" i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462356" y="6342612"/>
            <a:ext cx="523702" cy="338494"/>
          </a:xfrm>
          <a:prstGeom prst="rect">
            <a:avLst/>
          </a:prstGeom>
          <a:noFill/>
        </p:spPr>
        <p:txBody>
          <a:bodyPr wrap="square" lIns="91380" tIns="45690" rIns="91380" bIns="45690" rtlCol="0">
            <a:spAutoFit/>
          </a:bodyPr>
          <a:lstStyle/>
          <a:p>
            <a:fld id="{523086D2-A58D-4B3A-A8EC-D96454C73AD0}" type="slidenum">
              <a:rPr lang="en-US" sz="1600" smtClean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/>
              <a:t>‹#›</a:t>
            </a:fld>
            <a:endParaRPr lang="en-US" sz="1600" dirty="0">
              <a:solidFill>
                <a:prstClr val="white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1" name="Picture 10" descr="1-Line_KeckSOMofUSC_Gold_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2" y="6199632"/>
            <a:ext cx="4389111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2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28.xml"/><Relationship Id="rId9" Type="http://schemas.openxmlformats.org/officeDocument/2006/relationships/image" Target="../media/image1.emf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.emf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1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9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90A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0" tIns="45690" rIns="91380" bIns="45690"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5943602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Regular Use Shield_GoldOnTrans.eps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1000" y="228600"/>
            <a:ext cx="914400" cy="914400"/>
          </a:xfrm>
          <a:prstGeom prst="rect">
            <a:avLst/>
          </a:prstGeom>
        </p:spPr>
      </p:pic>
      <p:pic>
        <p:nvPicPr>
          <p:cNvPr id="7" name="Picture 6" descr="Keck School of Medicine Lockups white gold CMYK_2lines.eps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00050" y="6172200"/>
            <a:ext cx="1554480" cy="42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952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70" r:id="rId3"/>
  </p:sldLayoutIdLst>
  <p:hf sldNum="0" hdr="0" ftr="0"/>
  <p:txStyles>
    <p:titleStyle>
      <a:lvl1pPr algn="ctr" defTabSz="456906" rtl="0" eaLnBrk="1" latinLnBrk="0" hangingPunct="1">
        <a:spcBef>
          <a:spcPct val="0"/>
        </a:spcBef>
        <a:buNone/>
        <a:defRPr sz="4400" kern="1200" spc="0">
          <a:solidFill>
            <a:schemeClr val="tx1"/>
          </a:solidFill>
          <a:latin typeface="Adobe Caslon Pro"/>
          <a:ea typeface="+mj-ea"/>
          <a:cs typeface="+mj-cs"/>
        </a:defRPr>
      </a:lvl1pPr>
    </p:titleStyle>
    <p:bodyStyle>
      <a:lvl1pPr marL="342678" indent="-342678" algn="l" defTabSz="45690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471" indent="-285566" algn="l" defTabSz="456906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266" indent="-228452" algn="l" defTabSz="456906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172" indent="-228452" algn="l" defTabSz="456906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079" indent="-228452" algn="l" defTabSz="456906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983" indent="-228452" algn="l" defTabSz="4569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890" indent="-228452" algn="l" defTabSz="4569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797" indent="-228452" algn="l" defTabSz="4569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704" indent="-228452" algn="l" defTabSz="4569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06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12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18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24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30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37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42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48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90A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038850"/>
            <a:ext cx="9144000" cy="81915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Palatino Linotype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038850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Regular Use Shield_GoldOnTrans.eps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01000" y="228600"/>
            <a:ext cx="914400" cy="914400"/>
          </a:xfrm>
          <a:prstGeom prst="rect">
            <a:avLst/>
          </a:prstGeom>
        </p:spPr>
      </p:pic>
      <p:pic>
        <p:nvPicPr>
          <p:cNvPr id="7" name="Picture 6" descr="1-Line_KeckSOMofUSC_Gold_White.eps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99632"/>
            <a:ext cx="4389111" cy="274320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DB3ACC0-CE2F-4C4A-9FE6-A0A71DE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8786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2" r:id="rId5"/>
    <p:sldLayoutId id="2147483733" r:id="rId6"/>
    <p:sldLayoutId id="2147483734" r:id="rId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 spc="0">
          <a:solidFill>
            <a:schemeClr val="tx1"/>
          </a:solidFill>
          <a:latin typeface="Adobe Caslon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82BCB-ACAF-49D2-9276-808F8B361A3A}" type="datetimeFigureOut">
              <a:rPr lang="en-US" smtClean="0"/>
              <a:t>7/11/18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6D162-46BC-412F-9C32-41FE76750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2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90A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0" tIns="45690" rIns="91380" bIns="45690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5943602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Regular Use Shield_GoldOnTrans.eps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001000" y="228600"/>
            <a:ext cx="914400" cy="914400"/>
          </a:xfrm>
          <a:prstGeom prst="rect">
            <a:avLst/>
          </a:prstGeom>
        </p:spPr>
      </p:pic>
      <p:pic>
        <p:nvPicPr>
          <p:cNvPr id="8" name="Picture 7" descr="1-Line_KeckSOMofUSC_Gold_White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2" y="6199631"/>
            <a:ext cx="4389111" cy="27432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lIns="91380" tIns="45690" rIns="91380" bIns="45690"/>
          <a:lstStyle/>
          <a:p>
            <a:fld id="{2DB3ACC0-CE2F-4C4A-9FE6-A0A71DEE5D0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5063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8" r:id="rId3"/>
    <p:sldLayoutId id="2147483659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 ftr="0" dt="0"/>
  <p:txStyles>
    <p:titleStyle>
      <a:lvl1pPr algn="ctr" defTabSz="456906" rtl="0" eaLnBrk="1" latinLnBrk="0" hangingPunct="1">
        <a:spcBef>
          <a:spcPct val="0"/>
        </a:spcBef>
        <a:buNone/>
        <a:defRPr sz="4400" kern="1200" spc="0">
          <a:solidFill>
            <a:schemeClr val="tx1"/>
          </a:solidFill>
          <a:latin typeface="Adobe Caslon Pro"/>
          <a:ea typeface="+mj-ea"/>
          <a:cs typeface="+mj-cs"/>
        </a:defRPr>
      </a:lvl1pPr>
    </p:titleStyle>
    <p:bodyStyle>
      <a:lvl1pPr marL="342678" indent="-342678" algn="l" defTabSz="45690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471" indent="-285566" algn="l" defTabSz="456906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266" indent="-228452" algn="l" defTabSz="456906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172" indent="-228452" algn="l" defTabSz="456906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079" indent="-228452" algn="l" defTabSz="456906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983" indent="-228452" algn="l" defTabSz="4569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890" indent="-228452" algn="l" defTabSz="4569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797" indent="-228452" algn="l" defTabSz="4569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704" indent="-228452" algn="l" defTabSz="4569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06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12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18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24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30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37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42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48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90A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038851"/>
            <a:ext cx="9144000" cy="819151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0" tIns="45690" rIns="91380" bIns="45690"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038852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Regular Use Shield_GoldOnTrans.eps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01000" y="228600"/>
            <a:ext cx="914400" cy="914400"/>
          </a:xfrm>
          <a:prstGeom prst="rect">
            <a:avLst/>
          </a:prstGeom>
        </p:spPr>
      </p:pic>
      <p:pic>
        <p:nvPicPr>
          <p:cNvPr id="7" name="Picture 6" descr="1-Line_KeckSOMofUSC_Gold_White.eps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2" y="6199632"/>
            <a:ext cx="4389111" cy="274320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lIns="91380" tIns="45690" rIns="91380" bIns="45690"/>
          <a:lstStyle/>
          <a:p>
            <a:fld id="{2DB3ACC0-CE2F-4C4A-9FE6-A0A71DEE5D0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409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  <p:sldLayoutId id="2147483668" r:id="rId7"/>
  </p:sldLayoutIdLst>
  <p:hf hdr="0" ftr="0" dt="0"/>
  <p:txStyles>
    <p:titleStyle>
      <a:lvl1pPr algn="ctr" defTabSz="456906" rtl="0" eaLnBrk="1" latinLnBrk="0" hangingPunct="1">
        <a:spcBef>
          <a:spcPct val="0"/>
        </a:spcBef>
        <a:buNone/>
        <a:defRPr sz="4400" kern="1200" spc="0">
          <a:solidFill>
            <a:schemeClr val="tx1"/>
          </a:solidFill>
          <a:latin typeface="Adobe Caslon Pro"/>
          <a:ea typeface="+mj-ea"/>
          <a:cs typeface="+mj-cs"/>
        </a:defRPr>
      </a:lvl1pPr>
    </p:titleStyle>
    <p:bodyStyle>
      <a:lvl1pPr marL="342678" indent="-342678" algn="l" defTabSz="45690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471" indent="-285566" algn="l" defTabSz="456906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266" indent="-228452" algn="l" defTabSz="456906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172" indent="-228452" algn="l" defTabSz="456906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079" indent="-228452" algn="l" defTabSz="456906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983" indent="-228452" algn="l" defTabSz="4569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890" indent="-228452" algn="l" defTabSz="4569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797" indent="-228452" algn="l" defTabSz="4569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704" indent="-228452" algn="l" defTabSz="4569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06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12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18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24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30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37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42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48" algn="l" defTabSz="4569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90A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301" tIns="26650" rIns="53301" bIns="26650" rtlCol="0" anchor="ctr"/>
          <a:lstStyle/>
          <a:p>
            <a:pPr algn="ctr" defTabSz="426422">
              <a:defRPr/>
            </a:pPr>
            <a:endParaRPr lang="en-US" sz="17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5943602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Regular Use Shield_GoldOnTrans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0" y="228600"/>
            <a:ext cx="914400" cy="914400"/>
          </a:xfrm>
          <a:prstGeom prst="rect">
            <a:avLst/>
          </a:prstGeom>
        </p:spPr>
      </p:pic>
      <p:pic>
        <p:nvPicPr>
          <p:cNvPr id="7" name="Picture 6" descr="Keck School of Medicine Lockups white gold CMYK_2lines.ep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" y="6172200"/>
            <a:ext cx="1554480" cy="42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820002"/>
      </p:ext>
    </p:extLst>
  </p:cSld>
  <p:clrMap bg1="dk1" tx1="lt1" bg2="dk2" tx2="lt2" accent1="accent1" accent2="accent2" accent3="accent3" accent4="accent4" accent5="accent5" accent6="accent6" hlink="hlink" folHlink="folHlink"/>
  <p:hf hdr="0" dt="0"/>
  <p:txStyles>
    <p:titleStyle>
      <a:lvl1pPr algn="ctr" defTabSz="426422" rtl="0" eaLnBrk="1" latinLnBrk="0" hangingPunct="1">
        <a:spcBef>
          <a:spcPct val="0"/>
        </a:spcBef>
        <a:buNone/>
        <a:defRPr sz="4100" kern="1200" spc="0">
          <a:solidFill>
            <a:schemeClr val="tx1"/>
          </a:solidFill>
          <a:latin typeface="Adobe Caslon Pro"/>
          <a:ea typeface="+mj-ea"/>
          <a:cs typeface="+mj-cs"/>
        </a:defRPr>
      </a:lvl1pPr>
    </p:titleStyle>
    <p:bodyStyle>
      <a:lvl1pPr marL="319813" indent="-319813" algn="l" defTabSz="426422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935" indent="-266516" algn="l" defTabSz="4264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055" indent="-213210" algn="l" defTabSz="42642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92475" indent="-213210" algn="l" defTabSz="426422" rtl="0" eaLnBrk="1" latinLnBrk="0" hangingPunct="1">
        <a:spcBef>
          <a:spcPct val="20000"/>
        </a:spcBef>
        <a:buFont typeface="Arial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8895" indent="-213210" algn="l" defTabSz="426422" rtl="0" eaLnBrk="1" latinLnBrk="0" hangingPunct="1">
        <a:spcBef>
          <a:spcPct val="20000"/>
        </a:spcBef>
        <a:buFont typeface="Arial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45317" indent="-213210" algn="l" defTabSz="426422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71740" indent="-213210" algn="l" defTabSz="426422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59" indent="-213210" algn="l" defTabSz="426422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24582" indent="-213210" algn="l" defTabSz="426422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642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6422" algn="l" defTabSz="42642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2845" algn="l" defTabSz="42642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265" algn="l" defTabSz="42642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05684" algn="l" defTabSz="42642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32106" algn="l" defTabSz="42642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58530" algn="l" defTabSz="42642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84949" algn="l" defTabSz="42642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11371" algn="l" defTabSz="42642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90A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313" tIns="26656" rIns="53313" bIns="26656" rtlCol="0" anchor="ctr"/>
          <a:lstStyle/>
          <a:p>
            <a:pPr algn="ctr" defTabSz="426513">
              <a:defRPr/>
            </a:pPr>
            <a:endParaRPr lang="en-US" sz="17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5943602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Regular Use Shield_GoldOnTrans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0" y="228600"/>
            <a:ext cx="914400" cy="914400"/>
          </a:xfrm>
          <a:prstGeom prst="rect">
            <a:avLst/>
          </a:prstGeom>
        </p:spPr>
      </p:pic>
      <p:pic>
        <p:nvPicPr>
          <p:cNvPr id="7" name="Picture 6" descr="Keck School of Medicine Lockups white gold CMYK_2lines.ep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" y="6172200"/>
            <a:ext cx="1554480" cy="42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518066"/>
      </p:ext>
    </p:extLst>
  </p:cSld>
  <p:clrMap bg1="dk1" tx1="lt1" bg2="dk2" tx2="lt2" accent1="accent1" accent2="accent2" accent3="accent3" accent4="accent4" accent5="accent5" accent6="accent6" hlink="hlink" folHlink="folHlink"/>
  <p:hf hdr="0" dt="0"/>
  <p:txStyles>
    <p:titleStyle>
      <a:lvl1pPr algn="ctr" defTabSz="426513" rtl="0" eaLnBrk="1" latinLnBrk="0" hangingPunct="1">
        <a:spcBef>
          <a:spcPct val="0"/>
        </a:spcBef>
        <a:buNone/>
        <a:defRPr sz="4100" kern="1200" spc="0">
          <a:solidFill>
            <a:schemeClr val="tx1"/>
          </a:solidFill>
          <a:latin typeface="Adobe Caslon Pro"/>
          <a:ea typeface="+mj-ea"/>
          <a:cs typeface="+mj-cs"/>
        </a:defRPr>
      </a:lvl1pPr>
    </p:titleStyle>
    <p:bodyStyle>
      <a:lvl1pPr marL="319883" indent="-319883" algn="l" defTabSz="426513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3083" indent="-266572" algn="l" defTabSz="426513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283" indent="-213256" algn="l" defTabSz="426513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92795" indent="-213256" algn="l" defTabSz="426513" rtl="0" eaLnBrk="1" latinLnBrk="0" hangingPunct="1">
        <a:spcBef>
          <a:spcPct val="20000"/>
        </a:spcBef>
        <a:buFont typeface="Arial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9307" indent="-213256" algn="l" defTabSz="426513" rtl="0" eaLnBrk="1" latinLnBrk="0" hangingPunct="1">
        <a:spcBef>
          <a:spcPct val="20000"/>
        </a:spcBef>
        <a:buFont typeface="Arial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45821" indent="-213256" algn="l" defTabSz="426513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72334" indent="-213256" algn="l" defTabSz="426513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845" indent="-213256" algn="l" defTabSz="426513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25359" indent="-213256" algn="l" defTabSz="426513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65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6513" algn="l" defTabSz="4265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3027" algn="l" defTabSz="4265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39" algn="l" defTabSz="4265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06050" algn="l" defTabSz="4265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32563" algn="l" defTabSz="4265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59078" algn="l" defTabSz="4265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85589" algn="l" defTabSz="4265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12101" algn="l" defTabSz="4265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90A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331" tIns="26665" rIns="53331" bIns="26665" rtlCol="0" anchor="ctr"/>
          <a:lstStyle/>
          <a:p>
            <a:pPr algn="ctr" defTabSz="426650">
              <a:defRPr/>
            </a:pPr>
            <a:endParaRPr lang="en-US" sz="17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5943602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Regular Use Shield_GoldOnTrans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0" y="228600"/>
            <a:ext cx="914400" cy="914400"/>
          </a:xfrm>
          <a:prstGeom prst="rect">
            <a:avLst/>
          </a:prstGeom>
        </p:spPr>
      </p:pic>
      <p:pic>
        <p:nvPicPr>
          <p:cNvPr id="7" name="Picture 6" descr="Keck School of Medicine Lockups white gold CMYK_2lines.ep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" y="6172200"/>
            <a:ext cx="1554480" cy="42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613820"/>
      </p:ext>
    </p:extLst>
  </p:cSld>
  <p:clrMap bg1="dk1" tx1="lt1" bg2="dk2" tx2="lt2" accent1="accent1" accent2="accent2" accent3="accent3" accent4="accent4" accent5="accent5" accent6="accent6" hlink="hlink" folHlink="folHlink"/>
  <p:hf hdr="0" dt="0"/>
  <p:txStyles>
    <p:titleStyle>
      <a:lvl1pPr algn="ctr" defTabSz="426650" rtl="0" eaLnBrk="1" latinLnBrk="0" hangingPunct="1">
        <a:spcBef>
          <a:spcPct val="0"/>
        </a:spcBef>
        <a:buNone/>
        <a:defRPr sz="4100" kern="1200" spc="0">
          <a:solidFill>
            <a:schemeClr val="tx1"/>
          </a:solidFill>
          <a:latin typeface="Adobe Caslon Pro"/>
          <a:ea typeface="+mj-ea"/>
          <a:cs typeface="+mj-cs"/>
        </a:defRPr>
      </a:lvl1pPr>
    </p:titleStyle>
    <p:bodyStyle>
      <a:lvl1pPr marL="319988" indent="-319988" algn="l" defTabSz="426650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3306" indent="-266656" algn="l" defTabSz="426650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625" indent="-213325" algn="l" defTabSz="42665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75" indent="-213325" algn="l" defTabSz="426650" rtl="0" eaLnBrk="1" latinLnBrk="0" hangingPunct="1">
        <a:spcBef>
          <a:spcPct val="20000"/>
        </a:spcBef>
        <a:buFont typeface="Arial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9924" indent="-213325" algn="l" defTabSz="426650" rtl="0" eaLnBrk="1" latinLnBrk="0" hangingPunct="1">
        <a:spcBef>
          <a:spcPct val="20000"/>
        </a:spcBef>
        <a:buFont typeface="Arial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46574" indent="-213325" algn="l" defTabSz="426650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73225" indent="-213325" algn="l" defTabSz="426650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74" indent="-213325" algn="l" defTabSz="426650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26524" indent="-213325" algn="l" defTabSz="426650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66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6650" algn="l" defTabSz="4266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3300" algn="l" defTabSz="4266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950" algn="l" defTabSz="4266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06599" algn="l" defTabSz="4266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33249" algn="l" defTabSz="4266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59900" algn="l" defTabSz="4266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86549" algn="l" defTabSz="4266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13199" algn="l" defTabSz="4266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90A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331" tIns="26665" rIns="53331" bIns="26665" rtlCol="0" anchor="ctr"/>
          <a:lstStyle/>
          <a:p>
            <a:pPr algn="ctr" defTabSz="426650">
              <a:defRPr/>
            </a:pPr>
            <a:endParaRPr lang="en-US" sz="17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5943600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Regular Use Shield_GoldOnTrans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0" y="228600"/>
            <a:ext cx="914400" cy="914400"/>
          </a:xfrm>
          <a:prstGeom prst="rect">
            <a:avLst/>
          </a:prstGeom>
        </p:spPr>
      </p:pic>
      <p:pic>
        <p:nvPicPr>
          <p:cNvPr id="7" name="Picture 6" descr="Keck School of Medicine Lockups white gold CMYK_2lines.ep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" y="6172200"/>
            <a:ext cx="1554480" cy="42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524178"/>
      </p:ext>
    </p:extLst>
  </p:cSld>
  <p:clrMap bg1="dk1" tx1="lt1" bg2="dk2" tx2="lt2" accent1="accent1" accent2="accent2" accent3="accent3" accent4="accent4" accent5="accent5" accent6="accent6" hlink="hlink" folHlink="folHlink"/>
  <p:hf hdr="0" dt="0"/>
  <p:txStyles>
    <p:titleStyle>
      <a:lvl1pPr algn="ctr" defTabSz="426650" rtl="0" eaLnBrk="1" latinLnBrk="0" hangingPunct="1">
        <a:spcBef>
          <a:spcPct val="0"/>
        </a:spcBef>
        <a:buNone/>
        <a:defRPr sz="4100" kern="1200" spc="0">
          <a:solidFill>
            <a:schemeClr val="tx1"/>
          </a:solidFill>
          <a:latin typeface="Adobe Caslon Pro"/>
          <a:ea typeface="+mj-ea"/>
          <a:cs typeface="+mj-cs"/>
        </a:defRPr>
      </a:lvl1pPr>
    </p:titleStyle>
    <p:bodyStyle>
      <a:lvl1pPr marL="319988" indent="-319988" algn="l" defTabSz="426650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3306" indent="-266656" algn="l" defTabSz="426650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625" indent="-213325" algn="l" defTabSz="42665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75" indent="-213325" algn="l" defTabSz="426650" rtl="0" eaLnBrk="1" latinLnBrk="0" hangingPunct="1">
        <a:spcBef>
          <a:spcPct val="20000"/>
        </a:spcBef>
        <a:buFont typeface="Arial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9924" indent="-213325" algn="l" defTabSz="426650" rtl="0" eaLnBrk="1" latinLnBrk="0" hangingPunct="1">
        <a:spcBef>
          <a:spcPct val="20000"/>
        </a:spcBef>
        <a:buFont typeface="Arial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46574" indent="-213325" algn="l" defTabSz="426650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73225" indent="-213325" algn="l" defTabSz="426650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74" indent="-213325" algn="l" defTabSz="426650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26524" indent="-213325" algn="l" defTabSz="426650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66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6650" algn="l" defTabSz="4266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3300" algn="l" defTabSz="4266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950" algn="l" defTabSz="4266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06599" algn="l" defTabSz="4266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33249" algn="l" defTabSz="4266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59900" algn="l" defTabSz="4266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86549" algn="l" defTabSz="4266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13199" algn="l" defTabSz="4266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90A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5943600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Regular Use Shield_GoldOnTrans.eps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001000" y="228600"/>
            <a:ext cx="914400" cy="914400"/>
          </a:xfrm>
          <a:prstGeom prst="rect">
            <a:avLst/>
          </a:prstGeom>
        </p:spPr>
      </p:pic>
      <p:pic>
        <p:nvPicPr>
          <p:cNvPr id="8" name="Picture 7" descr="1-Line_KeckSOMofUSC_Gold_White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99631"/>
            <a:ext cx="4389111" cy="27432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DB3ACC0-CE2F-4C4A-9FE6-A0A71DE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743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2" r:id="rId3"/>
    <p:sldLayoutId id="2147483703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 spc="0">
          <a:solidFill>
            <a:schemeClr val="tx1"/>
          </a:solidFill>
          <a:latin typeface="Adobe Caslon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90A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790A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5943600"/>
            <a:ext cx="9144000" cy="1588"/>
          </a:xfrm>
          <a:prstGeom prst="line">
            <a:avLst/>
          </a:prstGeom>
          <a:ln w="25400">
            <a:solidFill>
              <a:srgbClr val="F1AB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Regular Use Shield_GoldOnTrans.eps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01000" y="228600"/>
            <a:ext cx="914400" cy="914400"/>
          </a:xfrm>
          <a:prstGeom prst="rect">
            <a:avLst/>
          </a:prstGeom>
        </p:spPr>
      </p:pic>
      <p:pic>
        <p:nvPicPr>
          <p:cNvPr id="7" name="Picture 6" descr="Keck School of Medicine Lockups white gold CMYK_2lines.eps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0050" y="6172200"/>
            <a:ext cx="1554480" cy="42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8350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 spc="0">
          <a:solidFill>
            <a:schemeClr val="tx1"/>
          </a:solidFill>
          <a:latin typeface="Adobe Caslon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65388" y="1371600"/>
          <a:ext cx="8197731" cy="34112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482731">
                  <a:extLst>
                    <a:ext uri="{9D8B030D-6E8A-4147-A177-3AD203B41FA5}">
                      <a16:colId xmlns:a16="http://schemas.microsoft.com/office/drawing/2014/main" val="2972910118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3133121784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507738107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24289761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4373746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If</a:t>
                      </a:r>
                      <a:r>
                        <a:rPr lang="en-US" baseline="0" dirty="0"/>
                        <a:t> you are submitting:</a:t>
                      </a:r>
                      <a:endParaRPr lang="en-US" dirty="0"/>
                    </a:p>
                  </a:txBody>
                  <a:tcPr>
                    <a:solidFill>
                      <a:srgbClr val="991B1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Submit to</a:t>
                      </a:r>
                    </a:p>
                  </a:txBody>
                  <a:tcPr>
                    <a:solidFill>
                      <a:srgbClr val="991B1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Contract handled by</a:t>
                      </a:r>
                    </a:p>
                  </a:txBody>
                  <a:tcPr>
                    <a:solidFill>
                      <a:srgbClr val="991B1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Budget developed by</a:t>
                      </a:r>
                    </a:p>
                  </a:txBody>
                  <a:tcPr>
                    <a:solidFill>
                      <a:srgbClr val="991B1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Medicare</a:t>
                      </a:r>
                      <a:r>
                        <a:rPr lang="en-US" baseline="0" dirty="0"/>
                        <a:t> Coverage Analysis needed from CTO?</a:t>
                      </a:r>
                      <a:endParaRPr lang="en-US" dirty="0"/>
                    </a:p>
                  </a:txBody>
                  <a:tcPr>
                    <a:solidFill>
                      <a:srgbClr val="991B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133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Industry sponsored trial that will use health system resources</a:t>
                      </a:r>
                    </a:p>
                  </a:txBody>
                  <a:tcPr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OnCore</a:t>
                      </a:r>
                    </a:p>
                  </a:txBody>
                  <a:tcPr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CTO</a:t>
                      </a:r>
                    </a:p>
                  </a:txBody>
                  <a:tcPr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CTO</a:t>
                      </a:r>
                    </a:p>
                  </a:txBody>
                  <a:tcPr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051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Non-industry</a:t>
                      </a:r>
                      <a:r>
                        <a:rPr lang="en-US" baseline="0" dirty="0"/>
                        <a:t> sponsored trial that will use health system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OnCore and KC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CTO and 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989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Non-sponsored</a:t>
                      </a:r>
                      <a:r>
                        <a:rPr lang="en-US" baseline="0" dirty="0"/>
                        <a:t> trial (e.g., internally funded)</a:t>
                      </a:r>
                      <a:endParaRPr lang="en-US" dirty="0"/>
                    </a:p>
                    <a:p>
                      <a:r>
                        <a:rPr lang="en-US" baseline="0" dirty="0"/>
                        <a:t>that will use health system resources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OnCore</a:t>
                      </a:r>
                    </a:p>
                  </a:txBody>
                  <a:tcPr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Department</a:t>
                      </a:r>
                    </a:p>
                  </a:txBody>
                  <a:tcPr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341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Any other sponsored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816422"/>
                  </a:ext>
                </a:extLst>
              </a:tr>
            </a:tbl>
          </a:graphicData>
        </a:graphic>
      </p:graphicFrame>
      <p:sp>
        <p:nvSpPr>
          <p:cNvPr id="6" name="Content Placeholder 1"/>
          <p:cNvSpPr txBox="1">
            <a:spLocks/>
          </p:cNvSpPr>
          <p:nvPr/>
        </p:nvSpPr>
        <p:spPr>
          <a:xfrm>
            <a:off x="413109" y="457200"/>
            <a:ext cx="8502291" cy="63883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ts val="750"/>
              </a:spcBef>
              <a:buNone/>
            </a:pPr>
            <a:r>
              <a:rPr lang="en-US" sz="2400" b="1" dirty="0">
                <a:solidFill>
                  <a:prstClr val="black"/>
                </a:solidFill>
                <a:latin typeface="Calibri" panose="020F0502020204030204"/>
              </a:rPr>
              <a:t>Clinical Trials at USC – Who handles budgeting and contracting?</a:t>
            </a:r>
            <a:endParaRPr lang="en-US" sz="2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F9E5BD-1F93-4252-8D56-9D4BBFA9ADDB}"/>
              </a:ext>
            </a:extLst>
          </p:cNvPr>
          <p:cNvSpPr txBox="1"/>
          <p:nvPr/>
        </p:nvSpPr>
        <p:spPr>
          <a:xfrm>
            <a:off x="549453" y="5320605"/>
            <a:ext cx="8229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Note</a:t>
            </a:r>
            <a:r>
              <a:rPr lang="en-US" dirty="0"/>
              <a:t>: KC=</a:t>
            </a:r>
            <a:r>
              <a:rPr lang="en-US" dirty="0" err="1"/>
              <a:t>Kuali</a:t>
            </a:r>
            <a:r>
              <a:rPr lang="en-US" dirty="0"/>
              <a:t> </a:t>
            </a:r>
            <a:r>
              <a:rPr lang="en-US" dirty="0" err="1"/>
              <a:t>Coeus</a:t>
            </a:r>
            <a:r>
              <a:rPr lang="en-US" dirty="0"/>
              <a:t>, DCG = Dept. Contracts and Grants, CTO = Clinical Trials Office, MCA = Medicare Coverage Analysis, OnCore = Clinical Trials Management System, Health System Resources = Any resource that has to be obtained from the Keck Medicine of USC (e.g., imaging, lab tests, clinical space, pharmacy, infusion services).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72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52400" y="929640"/>
            <a:ext cx="43434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KC Pre-Award Submission Information: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Link: https://kc.usc.edu/kc-prd/portal.do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Required Docs: </a:t>
            </a:r>
          </a:p>
          <a:p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  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Solicitation</a:t>
            </a:r>
          </a:p>
          <a:p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  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SOW</a:t>
            </a:r>
          </a:p>
          <a:p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  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Budget</a:t>
            </a:r>
          </a:p>
          <a:p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  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Any documents required by sponsor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Helpful Resources: https://research.usc.edu/files/2014/07/Starting-a-Proposal.pdf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4495800" y="914400"/>
            <a:ext cx="4572000" cy="455509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libri" panose="020F0502020204030204" pitchFamily="34" charset="0"/>
              </a:rPr>
              <a:t>OnCore Submission Information:</a:t>
            </a:r>
          </a:p>
          <a:p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Link: https://calv-oncore.med.usc.edu/login/</a:t>
            </a:r>
          </a:p>
          <a:p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Required Docs: </a:t>
            </a:r>
          </a:p>
          <a:p>
            <a:r>
              <a:rPr lang="en-US">
                <a:solidFill>
                  <a:srgbClr val="000000"/>
                </a:solidFill>
                <a:latin typeface="Symbol" panose="05050102010706020507" pitchFamily="18" charset="2"/>
              </a:rPr>
              <a:t>   </a:t>
            </a: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Word Version of CTA or Work Order</a:t>
            </a: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US">
                <a:solidFill>
                  <a:srgbClr val="000000"/>
                </a:solidFill>
                <a:latin typeface="Symbol" panose="05050102010706020507" pitchFamily="18" charset="2"/>
              </a:rPr>
              <a:t>   </a:t>
            </a: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Protocol</a:t>
            </a: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>
                <a:solidFill>
                  <a:srgbClr val="000000"/>
                </a:solidFill>
                <a:latin typeface="Symbol" panose="05050102010706020507" pitchFamily="18" charset="2"/>
              </a:rPr>
              <a:t>   </a:t>
            </a: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Investigator Brochure</a:t>
            </a: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>
                <a:solidFill>
                  <a:srgbClr val="000000"/>
                </a:solidFill>
                <a:latin typeface="Symbol" panose="05050102010706020507" pitchFamily="18" charset="2"/>
              </a:rPr>
              <a:t>   </a:t>
            </a: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Lab/Pharmacy Manual</a:t>
            </a: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>
                <a:solidFill>
                  <a:srgbClr val="000000"/>
                </a:solidFill>
                <a:latin typeface="Symbol" panose="05050102010706020507" pitchFamily="18" charset="2"/>
              </a:rPr>
              <a:t>   </a:t>
            </a: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Sponsor Budget</a:t>
            </a: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>
                <a:solidFill>
                  <a:srgbClr val="000000"/>
                </a:solidFill>
                <a:latin typeface="Symbol" panose="05050102010706020507" pitchFamily="18" charset="2"/>
              </a:rPr>
              <a:t>   </a:t>
            </a: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Sponsor Proposed ICF</a:t>
            </a: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>
                <a:solidFill>
                  <a:srgbClr val="000000"/>
                </a:solidFill>
                <a:latin typeface="Symbol" panose="05050102010706020507" pitchFamily="18" charset="2"/>
              </a:rPr>
              <a:t>   </a:t>
            </a: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CTU Services Request Form (If available)</a:t>
            </a:r>
          </a:p>
          <a:p>
            <a:r>
              <a:rPr lang="en-US">
                <a:solidFill>
                  <a:srgbClr val="000000"/>
                </a:solidFill>
                <a:latin typeface="Symbol" panose="05050102010706020507" pitchFamily="18" charset="2"/>
              </a:rPr>
              <a:t>   </a:t>
            </a: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Ancillary Services Agreements (If applicable)</a:t>
            </a: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>
                <a:solidFill>
                  <a:srgbClr val="000000"/>
                </a:solidFill>
                <a:latin typeface="Symbol" panose="05050102010706020507" pitchFamily="18" charset="2"/>
              </a:rPr>
              <a:t>   </a:t>
            </a: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IND Application/CMS Letter (if applicable)</a:t>
            </a:r>
          </a:p>
          <a:p>
            <a:r>
              <a:rPr lang="en-US">
                <a:solidFill>
                  <a:srgbClr val="000000"/>
                </a:solidFill>
                <a:latin typeface="Symbol" panose="05050102010706020507" pitchFamily="18" charset="2"/>
              </a:rPr>
              <a:t>   </a:t>
            </a: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CIC Checklist (If available)</a:t>
            </a:r>
          </a:p>
          <a:p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Helpful Resources: Ask CTO for the “Essential Documents and Information Guidance Document”</a:t>
            </a:r>
            <a:endParaRPr lang="en-US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13109" y="76200"/>
            <a:ext cx="8502291" cy="101983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ts val="750"/>
              </a:spcBef>
              <a:buNone/>
            </a:pP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Clinical Trials at USC – Submission Basics</a:t>
            </a: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3109" y="5798820"/>
            <a:ext cx="8229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More info on starting a clinical trial at USC: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https://oprs.usc.edu/hsirb/startup/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975748"/>
      </p:ext>
    </p:extLst>
  </p:cSld>
  <p:clrMapOvr>
    <a:masterClrMapping/>
  </p:clrMapOvr>
</p:sld>
</file>

<file path=ppt/theme/theme1.xml><?xml version="1.0" encoding="utf-8"?>
<a:theme xmlns:a="http://schemas.openxmlformats.org/drawingml/2006/main" name="KeckMedicalCenter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2_KMofUS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KeckMedCtr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 Jackiewicz Deck for Dept of Surgery Retreat 04 22 2016" id="{396A3213-DF9D-4369-983A-EC3EF4AFF8B8}" vid="{7841AACA-6A22-47A8-9404-79129BBDC350}"/>
    </a:ext>
  </a:extLst>
</a:theme>
</file>

<file path=ppt/theme/theme3.xml><?xml version="1.0" encoding="utf-8"?>
<a:theme xmlns:a="http://schemas.openxmlformats.org/drawingml/2006/main" name="1_KMofUS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Dean's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Dean's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3_Dean's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9_Dean's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3_KeckMedCtr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 Jackiewicz Deck for Dept of Surgery Retreat 04 22 2016" id="{396A3213-DF9D-4369-983A-EC3EF4AFF8B8}" vid="{7841AACA-6A22-47A8-9404-79129BBDC350}"/>
    </a:ext>
  </a:extLst>
</a:theme>
</file>

<file path=ppt/theme/theme9.xml><?xml version="1.0" encoding="utf-8"?>
<a:theme xmlns:a="http://schemas.openxmlformats.org/drawingml/2006/main" name="1_Dean's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KeckSchoolofMedicine-1 (1)</Template>
  <TotalTime>1055</TotalTime>
  <Words>357</Words>
  <Application>Microsoft Macintosh PowerPoint</Application>
  <PresentationFormat>On-screen Show (4:3)</PresentationFormat>
  <Paragraphs>54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2</vt:i4>
      </vt:variant>
    </vt:vector>
  </HeadingPairs>
  <TitlesOfParts>
    <vt:vector size="24" baseType="lpstr">
      <vt:lpstr>Adobe Caslon Pro</vt:lpstr>
      <vt:lpstr>Arial</vt:lpstr>
      <vt:lpstr>Calibri</vt:lpstr>
      <vt:lpstr>Calibri Light</vt:lpstr>
      <vt:lpstr>Frutiger 55 Roman</vt:lpstr>
      <vt:lpstr>National-Book</vt:lpstr>
      <vt:lpstr>Palatino Linotype</vt:lpstr>
      <vt:lpstr>Segoe UI</vt:lpstr>
      <vt:lpstr>Symbol</vt:lpstr>
      <vt:lpstr>Times New Roman</vt:lpstr>
      <vt:lpstr>Wingdings</vt:lpstr>
      <vt:lpstr>KeckMedicalCenterTemplate</vt:lpstr>
      <vt:lpstr>2_KeckMedCtrtemplate</vt:lpstr>
      <vt:lpstr>1_KMofUSC</vt:lpstr>
      <vt:lpstr>Dean's Presentation</vt:lpstr>
      <vt:lpstr>2_Dean's Presentation</vt:lpstr>
      <vt:lpstr>3_Dean's Presentation</vt:lpstr>
      <vt:lpstr>9_Dean's Presentation</vt:lpstr>
      <vt:lpstr>3_KeckMedCtrtemplate</vt:lpstr>
      <vt:lpstr>1_Dean's Presentation</vt:lpstr>
      <vt:lpstr>2_KMofUSC</vt:lpstr>
      <vt:lpstr>2_Office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 Funding Program Opportunities</dc:title>
  <dc:creator>Aileen Dinkjian</dc:creator>
  <cp:lastModifiedBy>Araceli Roach</cp:lastModifiedBy>
  <cp:revision>87</cp:revision>
  <cp:lastPrinted>2018-04-27T02:43:58Z</cp:lastPrinted>
  <dcterms:created xsi:type="dcterms:W3CDTF">2017-10-17T00:14:12Z</dcterms:created>
  <dcterms:modified xsi:type="dcterms:W3CDTF">2018-07-11T19:57:26Z</dcterms:modified>
</cp:coreProperties>
</file>