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2"/>
  </p:notesMasterIdLst>
  <p:handoutMasterIdLst>
    <p:handoutMasterId r:id="rId33"/>
  </p:handoutMasterIdLst>
  <p:sldIdLst>
    <p:sldId id="603" r:id="rId5"/>
    <p:sldId id="584" r:id="rId6"/>
    <p:sldId id="872" r:id="rId7"/>
    <p:sldId id="926" r:id="rId8"/>
    <p:sldId id="938" r:id="rId9"/>
    <p:sldId id="925" r:id="rId10"/>
    <p:sldId id="939" r:id="rId11"/>
    <p:sldId id="940" r:id="rId12"/>
    <p:sldId id="922" r:id="rId13"/>
    <p:sldId id="941" r:id="rId14"/>
    <p:sldId id="942" r:id="rId15"/>
    <p:sldId id="933" r:id="rId16"/>
    <p:sldId id="945" r:id="rId17"/>
    <p:sldId id="946" r:id="rId18"/>
    <p:sldId id="943" r:id="rId19"/>
    <p:sldId id="944" r:id="rId20"/>
    <p:sldId id="948" r:id="rId21"/>
    <p:sldId id="951" r:id="rId22"/>
    <p:sldId id="947" r:id="rId23"/>
    <p:sldId id="949" r:id="rId24"/>
    <p:sldId id="950" r:id="rId25"/>
    <p:sldId id="952" r:id="rId26"/>
    <p:sldId id="955" r:id="rId27"/>
    <p:sldId id="956" r:id="rId28"/>
    <p:sldId id="937" r:id="rId29"/>
    <p:sldId id="953" r:id="rId30"/>
    <p:sldId id="867" r:id="rId31"/>
  </p:sldIdLst>
  <p:sldSz cx="9144000" cy="5143500" type="screen16x9"/>
  <p:notesSz cx="6858000" cy="9144000"/>
  <p:embeddedFontLst>
    <p:embeddedFont>
      <p:font typeface="Lato" panose="020F0502020204030203" pitchFamily="34" charset="0"/>
      <p:regular r:id="rId34"/>
      <p:bold r:id="rId35"/>
      <p:italic r:id="rId36"/>
      <p:boldItalic r:id="rId37"/>
    </p:embeddedFont>
    <p:embeddedFont>
      <p:font typeface="Lato Black" panose="020F0502020204030203" pitchFamily="34" charset="0"/>
      <p:regular r:id="rId38"/>
      <p:bold r:id="rId39"/>
      <p:italic r:id="rId40"/>
      <p:boldItalic r:id="rId41"/>
    </p:embeddedFont>
    <p:embeddedFont>
      <p:font typeface="Open Sans" panose="020B0606030504020204" pitchFamily="34" charset="0"/>
      <p:regular r:id="rId42"/>
      <p:bold r:id="rId43"/>
    </p:embeddedFont>
    <p:embeddedFont>
      <p:font typeface="Raleway" pitchFamily="2" charset="0"/>
      <p:regular r:id="rId44"/>
      <p:bold r:id="rId45"/>
      <p:italic r:id="rId46"/>
      <p:boldItalic r:id="rId47"/>
    </p:embeddedFont>
    <p:embeddedFont>
      <p:font typeface="Source Sans Pro" panose="020B0503030403020204" pitchFamily="34" charset="0"/>
      <p:regular r:id="rId48"/>
      <p:bold r:id="rId49"/>
      <p:italic r:id="rId50"/>
      <p:boldItalic r:id="rId51"/>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3E1"/>
    <a:srgbClr val="8D8B8C"/>
    <a:srgbClr val="5F6871"/>
    <a:srgbClr val="3F4449"/>
    <a:srgbClr val="404A49"/>
    <a:srgbClr val="383D41"/>
    <a:srgbClr val="677079"/>
    <a:srgbClr val="3E424D"/>
    <a:srgbClr val="5E6871"/>
    <a:srgbClr val="DED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10" autoAdjust="0"/>
    <p:restoredTop sz="85464" autoAdjust="0"/>
  </p:normalViewPr>
  <p:slideViewPr>
    <p:cSldViewPr snapToGrid="0">
      <p:cViewPr varScale="1">
        <p:scale>
          <a:sx n="111" d="100"/>
          <a:sy n="111" d="100"/>
        </p:scale>
        <p:origin x="86" y="6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4.xml"/><Relationship Id="rId51"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font" Target="fonts/font8.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font" Target="fonts/font1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F01BD6-766B-4D19-B75E-7E6A037A6BFB}" type="datetimeFigureOut">
              <a:rPr lang="en-US" smtClean="0"/>
              <a:t>5/13/2024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1302AA-81B1-4225-BC36-6DD3E8E98722}" type="slidenum">
              <a:rPr lang="en-US" smtClean="0"/>
              <a:t>‹#›</a:t>
            </a:fld>
            <a:endParaRPr lang="en-US" dirty="0"/>
          </a:p>
        </p:txBody>
      </p:sp>
    </p:spTree>
    <p:extLst>
      <p:ext uri="{BB962C8B-B14F-4D97-AF65-F5344CB8AC3E}">
        <p14:creationId xmlns:p14="http://schemas.microsoft.com/office/powerpoint/2010/main" val="388884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D3C34-4FAE-4634-9621-7C1A1531823B}" type="datetimeFigureOut">
              <a:rPr lang="en-US" smtClean="0"/>
              <a:t>5/13/2024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D1758-ED3D-4611-B861-63A1DF032208}" type="slidenum">
              <a:rPr lang="en-US" smtClean="0"/>
              <a:t>‹#›</a:t>
            </a:fld>
            <a:endParaRPr lang="en-US" dirty="0"/>
          </a:p>
        </p:txBody>
      </p:sp>
    </p:spTree>
    <p:extLst>
      <p:ext uri="{BB962C8B-B14F-4D97-AF65-F5344CB8AC3E}">
        <p14:creationId xmlns:p14="http://schemas.microsoft.com/office/powerpoint/2010/main" val="199045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a:t>
            </a:fld>
            <a:endParaRPr lang="en-US" dirty="0"/>
          </a:p>
        </p:txBody>
      </p:sp>
    </p:spTree>
    <p:extLst>
      <p:ext uri="{BB962C8B-B14F-4D97-AF65-F5344CB8AC3E}">
        <p14:creationId xmlns:p14="http://schemas.microsoft.com/office/powerpoint/2010/main" val="3838892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7</a:t>
            </a:fld>
            <a:endParaRPr lang="en-US" dirty="0"/>
          </a:p>
        </p:txBody>
      </p:sp>
    </p:spTree>
    <p:extLst>
      <p:ext uri="{BB962C8B-B14F-4D97-AF65-F5344CB8AC3E}">
        <p14:creationId xmlns:p14="http://schemas.microsoft.com/office/powerpoint/2010/main" val="273176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8</a:t>
            </a:fld>
            <a:endParaRPr lang="en-US" dirty="0"/>
          </a:p>
        </p:txBody>
      </p:sp>
    </p:spTree>
    <p:extLst>
      <p:ext uri="{BB962C8B-B14F-4D97-AF65-F5344CB8AC3E}">
        <p14:creationId xmlns:p14="http://schemas.microsoft.com/office/powerpoint/2010/main" val="3592142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25</a:t>
            </a:fld>
            <a:endParaRPr lang="en-US" dirty="0"/>
          </a:p>
        </p:txBody>
      </p:sp>
    </p:spTree>
    <p:extLst>
      <p:ext uri="{BB962C8B-B14F-4D97-AF65-F5344CB8AC3E}">
        <p14:creationId xmlns:p14="http://schemas.microsoft.com/office/powerpoint/2010/main" val="3071864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27</a:t>
            </a:fld>
            <a:endParaRPr lang="en-US" dirty="0"/>
          </a:p>
        </p:txBody>
      </p:sp>
    </p:spTree>
    <p:extLst>
      <p:ext uri="{BB962C8B-B14F-4D97-AF65-F5344CB8AC3E}">
        <p14:creationId xmlns:p14="http://schemas.microsoft.com/office/powerpoint/2010/main" val="17459756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cxnSp>
        <p:nvCxnSpPr>
          <p:cNvPr id="5" name="Straight Connector 4"/>
          <p:cNvCxnSpPr>
            <a:cxnSpLocks/>
          </p:cNvCxnSpPr>
          <p:nvPr userDrawn="1"/>
        </p:nvCxnSpPr>
        <p:spPr>
          <a:xfrm>
            <a:off x="593725" y="492067"/>
            <a:ext cx="6858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9" name="Picture 8">
            <a:extLst>
              <a:ext uri="{FF2B5EF4-FFF2-40B4-BE49-F238E27FC236}">
                <a16:creationId xmlns:a16="http://schemas.microsoft.com/office/drawing/2014/main" id="{4B3FB635-F305-E342-A3B9-A224CA6E1D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17258" y="166746"/>
            <a:ext cx="1748172" cy="409095"/>
          </a:xfrm>
          <a:prstGeom prst="rect">
            <a:avLst/>
          </a:prstGeom>
        </p:spPr>
      </p:pic>
    </p:spTree>
    <p:extLst>
      <p:ext uri="{BB962C8B-B14F-4D97-AF65-F5344CB8AC3E}">
        <p14:creationId xmlns:p14="http://schemas.microsoft.com/office/powerpoint/2010/main" val="200529334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with Half Picture at Righ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72001" y="0"/>
            <a:ext cx="4572000" cy="5143500"/>
          </a:xfrm>
          <a:prstGeom prst="rect">
            <a:avLst/>
          </a:prstGeom>
        </p:spPr>
        <p:txBody>
          <a:bodyPr anchor="ctr" anchorCtr="0"/>
          <a:lstStyle>
            <a:lvl1pPr marL="0" indent="0" algn="ctr">
              <a:buFontTx/>
              <a:buNone/>
              <a:defRPr sz="1000">
                <a:solidFill>
                  <a:schemeClr val="accent5"/>
                </a:solidFill>
                <a:latin typeface="Lato" panose="020F0502020204030203" pitchFamily="34" charset="0"/>
              </a:defRPr>
            </a:lvl1pPr>
          </a:lstStyle>
          <a:p>
            <a:r>
              <a:rPr lang="en-US" dirty="0"/>
              <a:t>Click icon to add picture</a:t>
            </a:r>
          </a:p>
        </p:txBody>
      </p:sp>
    </p:spTree>
    <p:extLst>
      <p:ext uri="{BB962C8B-B14F-4D97-AF65-F5344CB8AC3E}">
        <p14:creationId xmlns:p14="http://schemas.microsoft.com/office/powerpoint/2010/main" val="371374886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Portfolio 01">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Picture Placeholder 2"/>
          <p:cNvSpPr>
            <a:spLocks noGrp="1"/>
          </p:cNvSpPr>
          <p:nvPr>
            <p:ph type="pic" sz="quarter" idx="12"/>
          </p:nvPr>
        </p:nvSpPr>
        <p:spPr>
          <a:xfrm>
            <a:off x="593724" y="1543050"/>
            <a:ext cx="3821113" cy="2743200"/>
          </a:xfrm>
          <a:prstGeom prst="rect">
            <a:avLst/>
          </a:prstGeom>
        </p:spPr>
        <p:txBody>
          <a:bodyPr anchor="ctr" anchorCtr="0"/>
          <a:lstStyle>
            <a:lvl1pPr marL="0" indent="0" algn="ctr">
              <a:buFontTx/>
              <a:buNone/>
              <a:defRPr sz="1000">
                <a:solidFill>
                  <a:schemeClr val="accent5"/>
                </a:solidFill>
                <a:latin typeface="Lato" panose="020F0502020204030203" pitchFamily="34" charset="0"/>
              </a:defRPr>
            </a:lvl1pPr>
          </a:lstStyle>
          <a:p>
            <a:r>
              <a:rPr lang="en-US" dirty="0"/>
              <a:t>Click icon to add picture</a:t>
            </a:r>
          </a:p>
        </p:txBody>
      </p:sp>
      <p:sp>
        <p:nvSpPr>
          <p:cNvPr id="20" name="Picture Placeholder 2"/>
          <p:cNvSpPr>
            <a:spLocks noGrp="1"/>
          </p:cNvSpPr>
          <p:nvPr>
            <p:ph type="pic" sz="quarter" idx="13"/>
          </p:nvPr>
        </p:nvSpPr>
        <p:spPr>
          <a:xfrm>
            <a:off x="4725986" y="1543050"/>
            <a:ext cx="3821113" cy="2743200"/>
          </a:xfrm>
          <a:prstGeom prst="rect">
            <a:avLst/>
          </a:prstGeom>
        </p:spPr>
        <p:txBody>
          <a:bodyPr anchor="ctr" anchorCtr="0"/>
          <a:lstStyle>
            <a:lvl1pPr marL="0" indent="0" algn="ctr">
              <a:buFontTx/>
              <a:buNone/>
              <a:defRPr sz="1000">
                <a:solidFill>
                  <a:schemeClr val="accent5"/>
                </a:solidFill>
                <a:latin typeface="Lato" panose="020F0502020204030203" pitchFamily="34" charset="0"/>
              </a:defRPr>
            </a:lvl1pPr>
          </a:lstStyle>
          <a:p>
            <a:r>
              <a:rPr lang="en-US" dirty="0"/>
              <a:t>Click icon to add picture</a:t>
            </a:r>
          </a:p>
        </p:txBody>
      </p:sp>
      <p:pic>
        <p:nvPicPr>
          <p:cNvPr id="13" name="Picture 12">
            <a:extLst>
              <a:ext uri="{FF2B5EF4-FFF2-40B4-BE49-F238E27FC236}">
                <a16:creationId xmlns:a16="http://schemas.microsoft.com/office/drawing/2014/main" id="{02E5A025-B9EC-4B3B-8A5A-78BE0B9984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3888" y="117348"/>
            <a:ext cx="1589247" cy="371905"/>
          </a:xfrm>
          <a:prstGeom prst="rect">
            <a:avLst/>
          </a:prstGeom>
        </p:spPr>
      </p:pic>
    </p:spTree>
    <p:extLst>
      <p:ext uri="{BB962C8B-B14F-4D97-AF65-F5344CB8AC3E}">
        <p14:creationId xmlns:p14="http://schemas.microsoft.com/office/powerpoint/2010/main" val="344055814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Portfolio 0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Picture Placeholder 2"/>
          <p:cNvSpPr>
            <a:spLocks noGrp="1"/>
          </p:cNvSpPr>
          <p:nvPr>
            <p:ph type="pic" sz="quarter" idx="12"/>
          </p:nvPr>
        </p:nvSpPr>
        <p:spPr>
          <a:xfrm>
            <a:off x="593725" y="1543050"/>
            <a:ext cx="2513188" cy="2743200"/>
          </a:xfrm>
          <a:prstGeom prst="rect">
            <a:avLst/>
          </a:prstGeom>
        </p:spPr>
        <p:txBody>
          <a:bodyPr anchor="ctr" anchorCtr="0"/>
          <a:lstStyle>
            <a:lvl1pPr marL="0" indent="0" algn="ctr">
              <a:buFontTx/>
              <a:buNone/>
              <a:defRPr sz="1000">
                <a:solidFill>
                  <a:schemeClr val="accent5"/>
                </a:solidFill>
                <a:latin typeface="Lato" panose="020F0502020204030203" pitchFamily="34" charset="0"/>
              </a:defRPr>
            </a:lvl1pPr>
          </a:lstStyle>
          <a:p>
            <a:r>
              <a:rPr lang="en-US" dirty="0"/>
              <a:t>Click icon to add picture</a:t>
            </a:r>
          </a:p>
        </p:txBody>
      </p:sp>
      <p:sp>
        <p:nvSpPr>
          <p:cNvPr id="14" name="Picture Placeholder 2"/>
          <p:cNvSpPr>
            <a:spLocks noGrp="1"/>
          </p:cNvSpPr>
          <p:nvPr>
            <p:ph type="pic" sz="quarter" idx="13"/>
          </p:nvPr>
        </p:nvSpPr>
        <p:spPr>
          <a:xfrm>
            <a:off x="6033912" y="1543050"/>
            <a:ext cx="2513188" cy="2743200"/>
          </a:xfrm>
          <a:prstGeom prst="rect">
            <a:avLst/>
          </a:prstGeom>
        </p:spPr>
        <p:txBody>
          <a:bodyPr anchor="ctr" anchorCtr="0"/>
          <a:lstStyle>
            <a:lvl1pPr marL="0" indent="0" algn="ctr">
              <a:buFontTx/>
              <a:buNone/>
              <a:defRPr sz="1000">
                <a:solidFill>
                  <a:schemeClr val="accent5"/>
                </a:solidFill>
                <a:latin typeface="Lato" panose="020F0502020204030203" pitchFamily="34" charset="0"/>
              </a:defRPr>
            </a:lvl1pPr>
          </a:lstStyle>
          <a:p>
            <a:r>
              <a:rPr lang="en-US" dirty="0"/>
              <a:t>Click icon to add picture</a:t>
            </a:r>
          </a:p>
        </p:txBody>
      </p:sp>
      <p:sp>
        <p:nvSpPr>
          <p:cNvPr id="15" name="Picture Placeholder 2"/>
          <p:cNvSpPr>
            <a:spLocks noGrp="1"/>
          </p:cNvSpPr>
          <p:nvPr>
            <p:ph type="pic" sz="quarter" idx="14"/>
          </p:nvPr>
        </p:nvSpPr>
        <p:spPr>
          <a:xfrm>
            <a:off x="3315406" y="1543050"/>
            <a:ext cx="2513188" cy="2743200"/>
          </a:xfrm>
          <a:prstGeom prst="rect">
            <a:avLst/>
          </a:prstGeom>
        </p:spPr>
        <p:txBody>
          <a:bodyPr anchor="ctr" anchorCtr="0"/>
          <a:lstStyle>
            <a:lvl1pPr marL="0" indent="0" algn="ctr">
              <a:buFontTx/>
              <a:buNone/>
              <a:defRPr sz="1000">
                <a:solidFill>
                  <a:schemeClr val="accent5"/>
                </a:solidFill>
                <a:latin typeface="Lato" panose="020F0502020204030203" pitchFamily="34" charset="0"/>
              </a:defRPr>
            </a:lvl1pPr>
          </a:lstStyle>
          <a:p>
            <a:r>
              <a:rPr lang="en-US" dirty="0"/>
              <a:t>Click icon to add picture</a:t>
            </a:r>
          </a:p>
        </p:txBody>
      </p:sp>
    </p:spTree>
    <p:extLst>
      <p:ext uri="{BB962C8B-B14F-4D97-AF65-F5344CB8AC3E}">
        <p14:creationId xmlns:p14="http://schemas.microsoft.com/office/powerpoint/2010/main" val="280918276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ur Portfolio 03">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Picture Placeholder 2"/>
          <p:cNvSpPr>
            <a:spLocks noGrp="1"/>
          </p:cNvSpPr>
          <p:nvPr>
            <p:ph type="pic" sz="quarter" idx="12"/>
          </p:nvPr>
        </p:nvSpPr>
        <p:spPr>
          <a:xfrm>
            <a:off x="593725" y="1543050"/>
            <a:ext cx="2560108" cy="1316520"/>
          </a:xfrm>
          <a:prstGeom prst="rect">
            <a:avLst/>
          </a:prstGeom>
        </p:spPr>
        <p:txBody>
          <a:bodyPr anchor="ctr" anchorCtr="0"/>
          <a:lstStyle>
            <a:lvl1pPr marL="0" indent="0" algn="ctr">
              <a:buFontTx/>
              <a:buNone/>
              <a:defRPr sz="800">
                <a:solidFill>
                  <a:schemeClr val="accent5"/>
                </a:solidFill>
                <a:latin typeface="Lato" panose="020F0502020204030203" pitchFamily="34" charset="0"/>
              </a:defRPr>
            </a:lvl1pPr>
          </a:lstStyle>
          <a:p>
            <a:r>
              <a:rPr lang="en-US" dirty="0"/>
              <a:t>Click icon to add picture</a:t>
            </a:r>
          </a:p>
        </p:txBody>
      </p:sp>
      <p:sp>
        <p:nvSpPr>
          <p:cNvPr id="25" name="Picture Placeholder 2"/>
          <p:cNvSpPr>
            <a:spLocks noGrp="1"/>
          </p:cNvSpPr>
          <p:nvPr>
            <p:ph type="pic" sz="quarter" idx="13"/>
          </p:nvPr>
        </p:nvSpPr>
        <p:spPr>
          <a:xfrm>
            <a:off x="5985433" y="1543050"/>
            <a:ext cx="2560108" cy="1316520"/>
          </a:xfrm>
          <a:prstGeom prst="rect">
            <a:avLst/>
          </a:prstGeom>
        </p:spPr>
        <p:txBody>
          <a:bodyPr anchor="ctr" anchorCtr="0"/>
          <a:lstStyle>
            <a:lvl1pPr marL="0" indent="0" algn="ctr">
              <a:buFontTx/>
              <a:buNone/>
              <a:defRPr sz="800">
                <a:solidFill>
                  <a:schemeClr val="accent5"/>
                </a:solidFill>
                <a:latin typeface="Lato" panose="020F0502020204030203" pitchFamily="34" charset="0"/>
              </a:defRPr>
            </a:lvl1pPr>
          </a:lstStyle>
          <a:p>
            <a:r>
              <a:rPr lang="en-US" dirty="0"/>
              <a:t>Click icon to add picture</a:t>
            </a:r>
          </a:p>
        </p:txBody>
      </p:sp>
      <p:sp>
        <p:nvSpPr>
          <p:cNvPr id="27" name="Picture Placeholder 2"/>
          <p:cNvSpPr>
            <a:spLocks noGrp="1"/>
          </p:cNvSpPr>
          <p:nvPr>
            <p:ph type="pic" sz="quarter" idx="15"/>
          </p:nvPr>
        </p:nvSpPr>
        <p:spPr>
          <a:xfrm>
            <a:off x="593725" y="2965967"/>
            <a:ext cx="2560108" cy="1316520"/>
          </a:xfrm>
          <a:prstGeom prst="rect">
            <a:avLst/>
          </a:prstGeom>
        </p:spPr>
        <p:txBody>
          <a:bodyPr anchor="ctr" anchorCtr="0"/>
          <a:lstStyle>
            <a:lvl1pPr marL="0" indent="0" algn="ctr">
              <a:buFontTx/>
              <a:buNone/>
              <a:defRPr sz="800">
                <a:solidFill>
                  <a:schemeClr val="accent5"/>
                </a:solidFill>
                <a:latin typeface="Lato" panose="020F0502020204030203" pitchFamily="34" charset="0"/>
              </a:defRPr>
            </a:lvl1pPr>
          </a:lstStyle>
          <a:p>
            <a:r>
              <a:rPr lang="en-US" dirty="0"/>
              <a:t>Click icon to add picture</a:t>
            </a:r>
          </a:p>
        </p:txBody>
      </p:sp>
      <p:sp>
        <p:nvSpPr>
          <p:cNvPr id="28" name="Picture Placeholder 2"/>
          <p:cNvSpPr>
            <a:spLocks noGrp="1"/>
          </p:cNvSpPr>
          <p:nvPr>
            <p:ph type="pic" sz="quarter" idx="16"/>
          </p:nvPr>
        </p:nvSpPr>
        <p:spPr>
          <a:xfrm>
            <a:off x="5985433" y="2965967"/>
            <a:ext cx="2560108" cy="1316520"/>
          </a:xfrm>
          <a:prstGeom prst="rect">
            <a:avLst/>
          </a:prstGeom>
        </p:spPr>
        <p:txBody>
          <a:bodyPr anchor="ctr" anchorCtr="0"/>
          <a:lstStyle>
            <a:lvl1pPr marL="0" indent="0" algn="ctr">
              <a:buFontTx/>
              <a:buNone/>
              <a:defRPr sz="800">
                <a:solidFill>
                  <a:schemeClr val="accent5"/>
                </a:solidFill>
                <a:latin typeface="Lato" panose="020F0502020204030203" pitchFamily="34" charset="0"/>
              </a:defRPr>
            </a:lvl1pPr>
          </a:lstStyle>
          <a:p>
            <a:r>
              <a:rPr lang="en-US" dirty="0"/>
              <a:t>Click icon to add picture</a:t>
            </a:r>
          </a:p>
        </p:txBody>
      </p:sp>
      <p:sp>
        <p:nvSpPr>
          <p:cNvPr id="29" name="Picture Placeholder 2"/>
          <p:cNvSpPr>
            <a:spLocks noGrp="1"/>
          </p:cNvSpPr>
          <p:nvPr>
            <p:ph type="pic" sz="quarter" idx="17"/>
          </p:nvPr>
        </p:nvSpPr>
        <p:spPr>
          <a:xfrm>
            <a:off x="3291946" y="2965967"/>
            <a:ext cx="2560108" cy="1316520"/>
          </a:xfrm>
          <a:prstGeom prst="rect">
            <a:avLst/>
          </a:prstGeom>
        </p:spPr>
        <p:txBody>
          <a:bodyPr anchor="ctr" anchorCtr="0"/>
          <a:lstStyle>
            <a:lvl1pPr marL="0" indent="0" algn="ctr">
              <a:buFontTx/>
              <a:buNone/>
              <a:defRPr sz="800">
                <a:solidFill>
                  <a:schemeClr val="accent5"/>
                </a:solidFill>
                <a:latin typeface="Lato" panose="020F0502020204030203" pitchFamily="34" charset="0"/>
              </a:defRPr>
            </a:lvl1pPr>
          </a:lstStyle>
          <a:p>
            <a:r>
              <a:rPr lang="en-US" dirty="0"/>
              <a:t>Click icon to add picture</a:t>
            </a:r>
          </a:p>
        </p:txBody>
      </p:sp>
    </p:spTree>
    <p:extLst>
      <p:ext uri="{BB962C8B-B14F-4D97-AF65-F5344CB8AC3E}">
        <p14:creationId xmlns:p14="http://schemas.microsoft.com/office/powerpoint/2010/main" val="121525903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ur Portfolio 04">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Picture Placeholder 2"/>
          <p:cNvSpPr>
            <a:spLocks noGrp="1"/>
          </p:cNvSpPr>
          <p:nvPr>
            <p:ph type="pic" sz="quarter" idx="12"/>
          </p:nvPr>
        </p:nvSpPr>
        <p:spPr>
          <a:xfrm>
            <a:off x="593725" y="1543050"/>
            <a:ext cx="2560108" cy="2743200"/>
          </a:xfrm>
          <a:prstGeom prst="rect">
            <a:avLst/>
          </a:prstGeom>
        </p:spPr>
        <p:txBody>
          <a:bodyPr anchor="ctr" anchorCtr="0"/>
          <a:lstStyle>
            <a:lvl1pPr marL="0" indent="0" algn="ctr">
              <a:buFontTx/>
              <a:buNone/>
              <a:defRPr sz="800">
                <a:solidFill>
                  <a:schemeClr val="accent5"/>
                </a:solidFill>
                <a:latin typeface="Lato" panose="020F0502020204030203" pitchFamily="34" charset="0"/>
              </a:defRPr>
            </a:lvl1pPr>
          </a:lstStyle>
          <a:p>
            <a:r>
              <a:rPr lang="en-US" dirty="0"/>
              <a:t>Click icon to add picture</a:t>
            </a:r>
          </a:p>
        </p:txBody>
      </p:sp>
      <p:sp>
        <p:nvSpPr>
          <p:cNvPr id="25" name="Picture Placeholder 2"/>
          <p:cNvSpPr>
            <a:spLocks noGrp="1"/>
          </p:cNvSpPr>
          <p:nvPr>
            <p:ph type="pic" sz="quarter" idx="13"/>
          </p:nvPr>
        </p:nvSpPr>
        <p:spPr>
          <a:xfrm>
            <a:off x="5985433" y="1543050"/>
            <a:ext cx="2560108" cy="1316520"/>
          </a:xfrm>
          <a:prstGeom prst="rect">
            <a:avLst/>
          </a:prstGeom>
        </p:spPr>
        <p:txBody>
          <a:bodyPr anchor="ctr" anchorCtr="0"/>
          <a:lstStyle>
            <a:lvl1pPr marL="0" indent="0" algn="ctr">
              <a:buFontTx/>
              <a:buNone/>
              <a:defRPr sz="800">
                <a:solidFill>
                  <a:schemeClr val="accent5"/>
                </a:solidFill>
                <a:latin typeface="Lato" panose="020F0502020204030203" pitchFamily="34" charset="0"/>
              </a:defRPr>
            </a:lvl1pPr>
          </a:lstStyle>
          <a:p>
            <a:r>
              <a:rPr lang="en-US" dirty="0"/>
              <a:t>Click icon to add picture</a:t>
            </a:r>
          </a:p>
        </p:txBody>
      </p:sp>
      <p:sp>
        <p:nvSpPr>
          <p:cNvPr id="28" name="Picture Placeholder 2"/>
          <p:cNvSpPr>
            <a:spLocks noGrp="1"/>
          </p:cNvSpPr>
          <p:nvPr>
            <p:ph type="pic" sz="quarter" idx="16"/>
          </p:nvPr>
        </p:nvSpPr>
        <p:spPr>
          <a:xfrm>
            <a:off x="5985433" y="2965967"/>
            <a:ext cx="2560108" cy="1316520"/>
          </a:xfrm>
          <a:prstGeom prst="rect">
            <a:avLst/>
          </a:prstGeom>
        </p:spPr>
        <p:txBody>
          <a:bodyPr anchor="ctr" anchorCtr="0"/>
          <a:lstStyle>
            <a:lvl1pPr marL="0" indent="0" algn="ctr">
              <a:buFontTx/>
              <a:buNone/>
              <a:defRPr sz="800">
                <a:solidFill>
                  <a:schemeClr val="accent5"/>
                </a:solidFill>
                <a:latin typeface="Lato" panose="020F0502020204030203" pitchFamily="34" charset="0"/>
              </a:defRPr>
            </a:lvl1pPr>
          </a:lstStyle>
          <a:p>
            <a:r>
              <a:rPr lang="en-US" dirty="0"/>
              <a:t>Click icon to add picture</a:t>
            </a:r>
          </a:p>
        </p:txBody>
      </p:sp>
      <p:sp>
        <p:nvSpPr>
          <p:cNvPr id="29" name="Picture Placeholder 2"/>
          <p:cNvSpPr>
            <a:spLocks noGrp="1"/>
          </p:cNvSpPr>
          <p:nvPr>
            <p:ph type="pic" sz="quarter" idx="17"/>
          </p:nvPr>
        </p:nvSpPr>
        <p:spPr>
          <a:xfrm>
            <a:off x="3291946" y="2965967"/>
            <a:ext cx="2560108" cy="1316520"/>
          </a:xfrm>
          <a:prstGeom prst="rect">
            <a:avLst/>
          </a:prstGeom>
        </p:spPr>
        <p:txBody>
          <a:bodyPr anchor="ctr" anchorCtr="0"/>
          <a:lstStyle>
            <a:lvl1pPr marL="0" indent="0" algn="ctr">
              <a:buFontTx/>
              <a:buNone/>
              <a:defRPr sz="800">
                <a:solidFill>
                  <a:schemeClr val="accent5"/>
                </a:solidFill>
                <a:latin typeface="Lato" panose="020F0502020204030203" pitchFamily="34" charset="0"/>
              </a:defRPr>
            </a:lvl1pPr>
          </a:lstStyle>
          <a:p>
            <a:r>
              <a:rPr lang="en-US" dirty="0"/>
              <a:t>Click icon to add picture</a:t>
            </a:r>
          </a:p>
        </p:txBody>
      </p:sp>
    </p:spTree>
    <p:extLst>
      <p:ext uri="{BB962C8B-B14F-4D97-AF65-F5344CB8AC3E}">
        <p14:creationId xmlns:p14="http://schemas.microsoft.com/office/powerpoint/2010/main" val="242937886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ur Portfolio 05">
    <p:spTree>
      <p:nvGrpSpPr>
        <p:cNvPr id="1" name=""/>
        <p:cNvGrpSpPr/>
        <p:nvPr/>
      </p:nvGrpSpPr>
      <p:grpSpPr>
        <a:xfrm>
          <a:off x="0" y="0"/>
          <a:ext cx="0" cy="0"/>
          <a:chOff x="0" y="0"/>
          <a:chExt cx="0" cy="0"/>
        </a:xfrm>
      </p:grpSpPr>
      <p:sp>
        <p:nvSpPr>
          <p:cNvPr id="29" name="Picture Placeholder 2"/>
          <p:cNvSpPr>
            <a:spLocks noGrp="1"/>
          </p:cNvSpPr>
          <p:nvPr>
            <p:ph type="pic" sz="quarter" idx="17"/>
          </p:nvPr>
        </p:nvSpPr>
        <p:spPr>
          <a:xfrm>
            <a:off x="1508125" y="1543049"/>
            <a:ext cx="2546117" cy="1408417"/>
          </a:xfrm>
          <a:prstGeom prst="rect">
            <a:avLst/>
          </a:prstGeom>
        </p:spPr>
        <p:txBody>
          <a:bodyPr anchor="ctr" anchorCtr="0"/>
          <a:lstStyle>
            <a:lvl1pPr marL="0" indent="0" algn="ctr">
              <a:buFontTx/>
              <a:buNone/>
              <a:defRPr sz="800">
                <a:solidFill>
                  <a:schemeClr val="accent5"/>
                </a:solidFill>
                <a:latin typeface="Lato" panose="020F0502020204030203" pitchFamily="34" charset="0"/>
              </a:defRPr>
            </a:lvl1pPr>
          </a:lstStyle>
          <a:p>
            <a:r>
              <a:rPr lang="en-US" dirty="0"/>
              <a:t>Click icon to add picture</a:t>
            </a:r>
          </a:p>
        </p:txBody>
      </p:sp>
      <p:sp>
        <p:nvSpPr>
          <p:cNvPr id="18" name="Picture Placeholder 2"/>
          <p:cNvSpPr>
            <a:spLocks noGrp="1"/>
          </p:cNvSpPr>
          <p:nvPr>
            <p:ph type="pic" sz="quarter" idx="18"/>
          </p:nvPr>
        </p:nvSpPr>
        <p:spPr>
          <a:xfrm>
            <a:off x="5988464" y="1543049"/>
            <a:ext cx="2546117" cy="1408417"/>
          </a:xfrm>
          <a:prstGeom prst="rect">
            <a:avLst/>
          </a:prstGeom>
        </p:spPr>
        <p:txBody>
          <a:bodyPr anchor="ctr" anchorCtr="0"/>
          <a:lstStyle>
            <a:lvl1pPr marL="0" indent="0" algn="ctr">
              <a:buFontTx/>
              <a:buNone/>
              <a:defRPr sz="800">
                <a:solidFill>
                  <a:schemeClr val="accent5"/>
                </a:solidFill>
                <a:latin typeface="Lato" panose="020F0502020204030203" pitchFamily="34" charset="0"/>
              </a:defRPr>
            </a:lvl1pPr>
          </a:lstStyle>
          <a:p>
            <a:r>
              <a:rPr lang="en-US" dirty="0"/>
              <a:t>Click icon to add picture</a:t>
            </a:r>
          </a:p>
        </p:txBody>
      </p:sp>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00196989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Phone Mockup 01">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6535" y="1134684"/>
            <a:ext cx="2415741" cy="3528796"/>
          </a:xfrm>
          <a:prstGeom prst="rect">
            <a:avLst/>
          </a:prstGeom>
        </p:spPr>
      </p:pic>
      <p:sp>
        <p:nvSpPr>
          <p:cNvPr id="4" name="Picture Placeholder 25"/>
          <p:cNvSpPr>
            <a:spLocks noGrp="1"/>
          </p:cNvSpPr>
          <p:nvPr>
            <p:ph type="pic" sz="quarter" idx="14"/>
          </p:nvPr>
        </p:nvSpPr>
        <p:spPr>
          <a:xfrm>
            <a:off x="720840" y="1695550"/>
            <a:ext cx="1230200" cy="2232025"/>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800">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r>
              <a:rPr lang="en-US" dirty="0"/>
              <a:t>Click icon to add picture</a:t>
            </a:r>
          </a:p>
        </p:txBody>
      </p:sp>
      <p:sp>
        <p:nvSpPr>
          <p:cNvPr id="11"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bg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sp>
        <p:nvSpPr>
          <p:cNvPr id="12"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bg1"/>
                </a:solidFill>
                <a:latin typeface="Lato" panose="020F05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cxnSp>
        <p:nvCxnSpPr>
          <p:cNvPr id="13" name="Straight Connector 12"/>
          <p:cNvCxnSpPr/>
          <p:nvPr userDrawn="1"/>
        </p:nvCxnSpPr>
        <p:spPr>
          <a:xfrm>
            <a:off x="593725" y="492067"/>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37877" y="1134684"/>
            <a:ext cx="2415741" cy="3528796"/>
          </a:xfrm>
          <a:prstGeom prst="rect">
            <a:avLst/>
          </a:prstGeom>
        </p:spPr>
      </p:pic>
      <p:sp>
        <p:nvSpPr>
          <p:cNvPr id="15" name="Picture Placeholder 25"/>
          <p:cNvSpPr>
            <a:spLocks noGrp="1"/>
          </p:cNvSpPr>
          <p:nvPr>
            <p:ph type="pic" sz="quarter" idx="15"/>
          </p:nvPr>
        </p:nvSpPr>
        <p:spPr>
          <a:xfrm>
            <a:off x="5022182" y="1695550"/>
            <a:ext cx="1230200" cy="2232025"/>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800">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r>
              <a:rPr lang="en-US" dirty="0"/>
              <a:t>Click icon to add picture</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88548" y="1439120"/>
            <a:ext cx="2415741" cy="3528796"/>
          </a:xfrm>
          <a:prstGeom prst="rect">
            <a:avLst/>
          </a:prstGeom>
        </p:spPr>
      </p:pic>
      <p:sp>
        <p:nvSpPr>
          <p:cNvPr id="17" name="Picture Placeholder 25"/>
          <p:cNvSpPr>
            <a:spLocks noGrp="1"/>
          </p:cNvSpPr>
          <p:nvPr>
            <p:ph type="pic" sz="quarter" idx="16"/>
          </p:nvPr>
        </p:nvSpPr>
        <p:spPr>
          <a:xfrm>
            <a:off x="7172853" y="1999986"/>
            <a:ext cx="1230200" cy="2232025"/>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800">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r>
              <a:rPr lang="en-US" dirty="0"/>
              <a:t>Click icon to add picture</a:t>
            </a: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7206" y="1439120"/>
            <a:ext cx="2415741" cy="3528796"/>
          </a:xfrm>
          <a:prstGeom prst="rect">
            <a:avLst/>
          </a:prstGeom>
        </p:spPr>
      </p:pic>
      <p:sp>
        <p:nvSpPr>
          <p:cNvPr id="19" name="Picture Placeholder 25"/>
          <p:cNvSpPr>
            <a:spLocks noGrp="1"/>
          </p:cNvSpPr>
          <p:nvPr>
            <p:ph type="pic" sz="quarter" idx="17"/>
          </p:nvPr>
        </p:nvSpPr>
        <p:spPr>
          <a:xfrm>
            <a:off x="2871511" y="1999986"/>
            <a:ext cx="1230200" cy="2232025"/>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800">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r>
              <a:rPr lang="en-US" dirty="0"/>
              <a:t>Click icon to add picture</a:t>
            </a:r>
          </a:p>
        </p:txBody>
      </p:sp>
    </p:spTree>
    <p:extLst>
      <p:ext uri="{BB962C8B-B14F-4D97-AF65-F5344CB8AC3E}">
        <p14:creationId xmlns:p14="http://schemas.microsoft.com/office/powerpoint/2010/main" val="225065743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p:ext uri="{DCECCB84-F9BA-43D5-87BE-67443E8EF086}">
      <p15:sldGuideLst xmlns:p15="http://schemas.microsoft.com/office/powerpoint/2012/main">
        <p15:guide id="1" orient="horz" pos="2934" userDrawn="1">
          <p15:clr>
            <a:srgbClr val="FBAE40"/>
          </p15:clr>
        </p15:guide>
        <p15:guide id="2" pos="5384">
          <p15:clr>
            <a:srgbClr val="FBAE40"/>
          </p15:clr>
        </p15:guide>
        <p15:guide id="3" pos="374">
          <p15:clr>
            <a:srgbClr val="FBAE40"/>
          </p15:clr>
        </p15:guide>
        <p15:guide id="4" orient="horz" pos="306">
          <p15:clr>
            <a:srgbClr val="FBAE40"/>
          </p15:clr>
        </p15:guide>
        <p15:guide id="5" orient="horz" pos="97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Phone Mockup 02">
    <p:spTree>
      <p:nvGrpSpPr>
        <p:cNvPr id="1" name=""/>
        <p:cNvGrpSpPr/>
        <p:nvPr/>
      </p:nvGrpSpPr>
      <p:grpSpPr>
        <a:xfrm>
          <a:off x="0" y="0"/>
          <a:ext cx="0" cy="0"/>
          <a:chOff x="0" y="0"/>
          <a:chExt cx="0" cy="0"/>
        </a:xfrm>
      </p:grpSpPr>
      <p:sp>
        <p:nvSpPr>
          <p:cNvPr id="21" name="Rectangle 20"/>
          <p:cNvSpPr/>
          <p:nvPr userDrawn="1"/>
        </p:nvSpPr>
        <p:spPr>
          <a:xfrm>
            <a:off x="595314" y="1857487"/>
            <a:ext cx="7953374" cy="2026872"/>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64129" y="1194045"/>
            <a:ext cx="2415741" cy="3528796"/>
          </a:xfrm>
          <a:prstGeom prst="rect">
            <a:avLst/>
          </a:prstGeom>
        </p:spPr>
      </p:pic>
      <p:sp>
        <p:nvSpPr>
          <p:cNvPr id="18" name="Picture Placeholder 25"/>
          <p:cNvSpPr>
            <a:spLocks noGrp="1"/>
          </p:cNvSpPr>
          <p:nvPr>
            <p:ph type="pic" sz="quarter" idx="18"/>
          </p:nvPr>
        </p:nvSpPr>
        <p:spPr>
          <a:xfrm>
            <a:off x="3961343" y="1754911"/>
            <a:ext cx="1204382" cy="2232025"/>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800">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r>
              <a:rPr lang="en-US" dirty="0"/>
              <a:t>Click icon to add picture</a:t>
            </a:r>
          </a:p>
        </p:txBody>
      </p:sp>
    </p:spTree>
    <p:extLst>
      <p:ext uri="{BB962C8B-B14F-4D97-AF65-F5344CB8AC3E}">
        <p14:creationId xmlns:p14="http://schemas.microsoft.com/office/powerpoint/2010/main" val="416311962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Phone Mockup 03">
    <p:spTree>
      <p:nvGrpSpPr>
        <p:cNvPr id="1" name=""/>
        <p:cNvGrpSpPr/>
        <p:nvPr/>
      </p:nvGrpSpPr>
      <p:grpSpPr>
        <a:xfrm>
          <a:off x="0" y="0"/>
          <a:ext cx="0" cy="0"/>
          <a:chOff x="0" y="0"/>
          <a:chExt cx="0" cy="0"/>
        </a:xfrm>
      </p:grpSpPr>
      <p:sp>
        <p:nvSpPr>
          <p:cNvPr id="21" name="Rectangle 20"/>
          <p:cNvSpPr/>
          <p:nvPr userDrawn="1"/>
        </p:nvSpPr>
        <p:spPr>
          <a:xfrm>
            <a:off x="595314" y="1543050"/>
            <a:ext cx="7953374" cy="963482"/>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3706" y="1142482"/>
            <a:ext cx="2415741" cy="3528796"/>
          </a:xfrm>
          <a:prstGeom prst="rect">
            <a:avLst/>
          </a:prstGeom>
        </p:spPr>
      </p:pic>
      <p:sp>
        <p:nvSpPr>
          <p:cNvPr id="14" name="Picture Placeholder 25"/>
          <p:cNvSpPr>
            <a:spLocks noGrp="1"/>
          </p:cNvSpPr>
          <p:nvPr>
            <p:ph type="pic" sz="quarter" idx="17"/>
          </p:nvPr>
        </p:nvSpPr>
        <p:spPr>
          <a:xfrm>
            <a:off x="5118011" y="1703348"/>
            <a:ext cx="1230200" cy="2232025"/>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800">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r>
              <a:rPr lang="en-US" dirty="0"/>
              <a:t>Click icon to add picture</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66263" y="1142482"/>
            <a:ext cx="2415741" cy="3528796"/>
          </a:xfrm>
          <a:prstGeom prst="rect">
            <a:avLst/>
          </a:prstGeom>
        </p:spPr>
      </p:pic>
      <p:sp>
        <p:nvSpPr>
          <p:cNvPr id="18" name="Picture Placeholder 25"/>
          <p:cNvSpPr>
            <a:spLocks noGrp="1"/>
          </p:cNvSpPr>
          <p:nvPr>
            <p:ph type="pic" sz="quarter" idx="18"/>
          </p:nvPr>
        </p:nvSpPr>
        <p:spPr>
          <a:xfrm>
            <a:off x="6750568" y="1703348"/>
            <a:ext cx="1230200" cy="2232025"/>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800">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r>
              <a:rPr lang="en-US" dirty="0"/>
              <a:t>Click icon to add picture</a:t>
            </a:r>
          </a:p>
        </p:txBody>
      </p:sp>
    </p:spTree>
    <p:extLst>
      <p:ext uri="{BB962C8B-B14F-4D97-AF65-F5344CB8AC3E}">
        <p14:creationId xmlns:p14="http://schemas.microsoft.com/office/powerpoint/2010/main" val="260986166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Phone Mockup 04">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71766" y="1194045"/>
            <a:ext cx="2415741" cy="3528796"/>
          </a:xfrm>
          <a:prstGeom prst="rect">
            <a:avLst/>
          </a:prstGeom>
        </p:spPr>
      </p:pic>
      <p:sp>
        <p:nvSpPr>
          <p:cNvPr id="14" name="Picture Placeholder 25"/>
          <p:cNvSpPr>
            <a:spLocks noGrp="1"/>
          </p:cNvSpPr>
          <p:nvPr>
            <p:ph type="pic" sz="quarter" idx="17"/>
          </p:nvPr>
        </p:nvSpPr>
        <p:spPr>
          <a:xfrm>
            <a:off x="2156071" y="1754911"/>
            <a:ext cx="1230200" cy="2232025"/>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800">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r>
              <a:rPr lang="en-US" dirty="0"/>
              <a:t>Click icon to add picture</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04323" y="1194045"/>
            <a:ext cx="2415741" cy="3528796"/>
          </a:xfrm>
          <a:prstGeom prst="rect">
            <a:avLst/>
          </a:prstGeom>
        </p:spPr>
      </p:pic>
      <p:sp>
        <p:nvSpPr>
          <p:cNvPr id="18" name="Picture Placeholder 25"/>
          <p:cNvSpPr>
            <a:spLocks noGrp="1"/>
          </p:cNvSpPr>
          <p:nvPr>
            <p:ph type="pic" sz="quarter" idx="18"/>
          </p:nvPr>
        </p:nvSpPr>
        <p:spPr>
          <a:xfrm>
            <a:off x="3788628" y="1754911"/>
            <a:ext cx="1230200" cy="2232025"/>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800">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r>
              <a:rPr lang="en-US" dirty="0"/>
              <a:t>Click icon to add picture</a:t>
            </a:r>
          </a:p>
        </p:txBody>
      </p:sp>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53811" y="1194045"/>
            <a:ext cx="2415741" cy="3528796"/>
          </a:xfrm>
          <a:prstGeom prst="rect">
            <a:avLst/>
          </a:prstGeom>
        </p:spPr>
      </p:pic>
      <p:sp>
        <p:nvSpPr>
          <p:cNvPr id="20" name="Picture Placeholder 25"/>
          <p:cNvSpPr>
            <a:spLocks noGrp="1"/>
          </p:cNvSpPr>
          <p:nvPr>
            <p:ph type="pic" sz="quarter" idx="19"/>
          </p:nvPr>
        </p:nvSpPr>
        <p:spPr>
          <a:xfrm>
            <a:off x="5438116" y="1754911"/>
            <a:ext cx="1230200" cy="2232025"/>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800">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r>
              <a:rPr lang="en-US" dirty="0"/>
              <a:t>Click icon to add picture</a:t>
            </a:r>
          </a:p>
        </p:txBody>
      </p:sp>
    </p:spTree>
    <p:extLst>
      <p:ext uri="{BB962C8B-B14F-4D97-AF65-F5344CB8AC3E}">
        <p14:creationId xmlns:p14="http://schemas.microsoft.com/office/powerpoint/2010/main" val="112359796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with Footers">
    <p:spTree>
      <p:nvGrpSpPr>
        <p:cNvPr id="1" name=""/>
        <p:cNvGrpSpPr/>
        <p:nvPr/>
      </p:nvGrpSpPr>
      <p:grpSpPr>
        <a:xfrm>
          <a:off x="0" y="0"/>
          <a:ext cx="0" cy="0"/>
          <a:chOff x="0" y="0"/>
          <a:chExt cx="0" cy="0"/>
        </a:xfrm>
      </p:grpSpPr>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92066802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Phone Mockup 05">
    <p:spTree>
      <p:nvGrpSpPr>
        <p:cNvPr id="1" name=""/>
        <p:cNvGrpSpPr/>
        <p:nvPr/>
      </p:nvGrpSpPr>
      <p:grpSpPr>
        <a:xfrm>
          <a:off x="0" y="0"/>
          <a:ext cx="0" cy="0"/>
          <a:chOff x="0" y="0"/>
          <a:chExt cx="0" cy="0"/>
        </a:xfrm>
      </p:grpSpPr>
      <p:pic>
        <p:nvPicPr>
          <p:cNvPr id="29" name="Picture 2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90362" y="1100444"/>
            <a:ext cx="2918752" cy="4043055"/>
          </a:xfrm>
          <a:prstGeom prst="rect">
            <a:avLst/>
          </a:prstGeom>
        </p:spPr>
      </p:pic>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icture Placeholder 25"/>
          <p:cNvSpPr>
            <a:spLocks noGrp="1"/>
          </p:cNvSpPr>
          <p:nvPr>
            <p:ph type="pic" sz="quarter" idx="17"/>
          </p:nvPr>
        </p:nvSpPr>
        <p:spPr>
          <a:xfrm>
            <a:off x="5278966" y="1689100"/>
            <a:ext cx="2209799" cy="3454399"/>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800">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r>
              <a:rPr lang="en-US" dirty="0"/>
              <a:t>Click icon to add picture</a:t>
            </a:r>
          </a:p>
        </p:txBody>
      </p:sp>
      <p:sp>
        <p:nvSpPr>
          <p:cNvPr id="26" name="TextBox 25"/>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27"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1" name="Picture 10">
            <a:extLst>
              <a:ext uri="{FF2B5EF4-FFF2-40B4-BE49-F238E27FC236}">
                <a16:creationId xmlns:a16="http://schemas.microsoft.com/office/drawing/2014/main" id="{02E5A025-B9EC-4B3B-8A5A-78BE0B9984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83888" y="117348"/>
            <a:ext cx="1589247" cy="371905"/>
          </a:xfrm>
          <a:prstGeom prst="rect">
            <a:avLst/>
          </a:prstGeom>
        </p:spPr>
      </p:pic>
    </p:spTree>
    <p:extLst>
      <p:ext uri="{BB962C8B-B14F-4D97-AF65-F5344CB8AC3E}">
        <p14:creationId xmlns:p14="http://schemas.microsoft.com/office/powerpoint/2010/main" val="25733499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Phone Mockup 06">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88" y="185298"/>
            <a:ext cx="3129491" cy="4571407"/>
          </a:xfrm>
          <a:prstGeom prst="rect">
            <a:avLst/>
          </a:prstGeom>
        </p:spPr>
      </p:pic>
      <p:sp>
        <p:nvSpPr>
          <p:cNvPr id="10" name="Text Placeholder 9"/>
          <p:cNvSpPr>
            <a:spLocks noGrp="1"/>
          </p:cNvSpPr>
          <p:nvPr>
            <p:ph type="body" sz="quarter" idx="10"/>
          </p:nvPr>
        </p:nvSpPr>
        <p:spPr>
          <a:xfrm>
            <a:off x="3242733" y="575841"/>
            <a:ext cx="5294843"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3242416" y="959101"/>
            <a:ext cx="530468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cxnSp>
        <p:nvCxnSpPr>
          <p:cNvPr id="5" name="Straight Connector 4"/>
          <p:cNvCxnSpPr/>
          <p:nvPr userDrawn="1"/>
        </p:nvCxnSpPr>
        <p:spPr>
          <a:xfrm>
            <a:off x="3242416"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27"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Picture Placeholder 25"/>
          <p:cNvSpPr>
            <a:spLocks noGrp="1"/>
          </p:cNvSpPr>
          <p:nvPr>
            <p:ph type="pic" sz="quarter" idx="17"/>
          </p:nvPr>
        </p:nvSpPr>
        <p:spPr>
          <a:xfrm>
            <a:off x="800011" y="912452"/>
            <a:ext cx="1552896" cy="2917902"/>
          </a:xfrm>
          <a:custGeom>
            <a:avLst/>
            <a:gdLst>
              <a:gd name="connsiteX0" fmla="*/ 26656 w 4082023"/>
              <a:gd name="connsiteY0" fmla="*/ 0 h 7233920"/>
              <a:gd name="connsiteX1" fmla="*/ 4055367 w 4082023"/>
              <a:gd name="connsiteY1" fmla="*/ 0 h 7233920"/>
              <a:gd name="connsiteX2" fmla="*/ 4082023 w 4082023"/>
              <a:gd name="connsiteY2" fmla="*/ 26656 h 7233920"/>
              <a:gd name="connsiteX3" fmla="*/ 4082023 w 4082023"/>
              <a:gd name="connsiteY3" fmla="*/ 7207264 h 7233920"/>
              <a:gd name="connsiteX4" fmla="*/ 4055367 w 4082023"/>
              <a:gd name="connsiteY4" fmla="*/ 7233920 h 7233920"/>
              <a:gd name="connsiteX5" fmla="*/ 26656 w 4082023"/>
              <a:gd name="connsiteY5" fmla="*/ 7233920 h 7233920"/>
              <a:gd name="connsiteX6" fmla="*/ 0 w 4082023"/>
              <a:gd name="connsiteY6" fmla="*/ 7207264 h 7233920"/>
              <a:gd name="connsiteX7" fmla="*/ 0 w 4082023"/>
              <a:gd name="connsiteY7" fmla="*/ 26656 h 7233920"/>
              <a:gd name="connsiteX8" fmla="*/ 26656 w 4082023"/>
              <a:gd name="connsiteY8" fmla="*/ 0 h 72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2023" h="7233920">
                <a:moveTo>
                  <a:pt x="26656" y="0"/>
                </a:moveTo>
                <a:lnTo>
                  <a:pt x="4055367" y="0"/>
                </a:lnTo>
                <a:cubicBezTo>
                  <a:pt x="4070091" y="0"/>
                  <a:pt x="4082023" y="11934"/>
                  <a:pt x="4082023" y="26656"/>
                </a:cubicBezTo>
                <a:lnTo>
                  <a:pt x="4082023" y="7207264"/>
                </a:lnTo>
                <a:cubicBezTo>
                  <a:pt x="4082023" y="7221986"/>
                  <a:pt x="4070091" y="7233920"/>
                  <a:pt x="4055367" y="7233920"/>
                </a:cubicBezTo>
                <a:lnTo>
                  <a:pt x="26656" y="7233920"/>
                </a:lnTo>
                <a:cubicBezTo>
                  <a:pt x="11934" y="7233920"/>
                  <a:pt x="0" y="7221986"/>
                  <a:pt x="0" y="7207264"/>
                </a:cubicBezTo>
                <a:lnTo>
                  <a:pt x="0" y="26656"/>
                </a:lnTo>
                <a:cubicBezTo>
                  <a:pt x="0" y="11934"/>
                  <a:pt x="11934" y="0"/>
                  <a:pt x="26656"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800">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r>
              <a:rPr lang="en-US" dirty="0"/>
              <a:t>Click icon to add picture</a:t>
            </a:r>
          </a:p>
        </p:txBody>
      </p:sp>
    </p:spTree>
    <p:extLst>
      <p:ext uri="{BB962C8B-B14F-4D97-AF65-F5344CB8AC3E}">
        <p14:creationId xmlns:p14="http://schemas.microsoft.com/office/powerpoint/2010/main" val="130377632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eb Browser &amp; iPhone Mockup">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bg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sp>
        <p:nvSpPr>
          <p:cNvPr id="12"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bg1"/>
                </a:solidFill>
                <a:latin typeface="Lato" panose="020F05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cxnSp>
        <p:nvCxnSpPr>
          <p:cNvPr id="13" name="Straight Connector 12"/>
          <p:cNvCxnSpPr/>
          <p:nvPr userDrawn="1"/>
        </p:nvCxnSpPr>
        <p:spPr>
          <a:xfrm>
            <a:off x="593725" y="492067"/>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p:cNvSpPr>
            <a:spLocks noGrp="1"/>
          </p:cNvSpPr>
          <p:nvPr>
            <p:ph type="pic" sz="quarter" idx="12"/>
          </p:nvPr>
        </p:nvSpPr>
        <p:spPr>
          <a:xfrm>
            <a:off x="1614488" y="1471670"/>
            <a:ext cx="5915025" cy="3186055"/>
          </a:xfrm>
          <a:custGeom>
            <a:avLst/>
            <a:gdLst>
              <a:gd name="connsiteX0" fmla="*/ 0 w 5915025"/>
              <a:gd name="connsiteY0" fmla="*/ 0 h 3326159"/>
              <a:gd name="connsiteX1" fmla="*/ 5915025 w 5915025"/>
              <a:gd name="connsiteY1" fmla="*/ 0 h 3326159"/>
              <a:gd name="connsiteX2" fmla="*/ 5915025 w 5915025"/>
              <a:gd name="connsiteY2" fmla="*/ 3326159 h 3326159"/>
              <a:gd name="connsiteX3" fmla="*/ 0 w 5915025"/>
              <a:gd name="connsiteY3" fmla="*/ 3326159 h 3326159"/>
            </a:gdLst>
            <a:ahLst/>
            <a:cxnLst>
              <a:cxn ang="0">
                <a:pos x="connsiteX0" y="connsiteY0"/>
              </a:cxn>
              <a:cxn ang="0">
                <a:pos x="connsiteX1" y="connsiteY1"/>
              </a:cxn>
              <a:cxn ang="0">
                <a:pos x="connsiteX2" y="connsiteY2"/>
              </a:cxn>
              <a:cxn ang="0">
                <a:pos x="connsiteX3" y="connsiteY3"/>
              </a:cxn>
            </a:cxnLst>
            <a:rect l="l" t="t" r="r" b="b"/>
            <a:pathLst>
              <a:path w="5915025" h="3326159">
                <a:moveTo>
                  <a:pt x="0" y="0"/>
                </a:moveTo>
                <a:lnTo>
                  <a:pt x="5915025" y="0"/>
                </a:lnTo>
                <a:lnTo>
                  <a:pt x="5915025" y="3326159"/>
                </a:lnTo>
                <a:lnTo>
                  <a:pt x="0" y="3326159"/>
                </a:lnTo>
                <a:close/>
              </a:path>
            </a:pathLst>
          </a:custGeom>
        </p:spPr>
        <p:txBody>
          <a:bodyPr wrap="square" anchor="ctr" anchorCtr="0">
            <a:noAutofit/>
          </a:bodyPr>
          <a:lstStyle>
            <a:lvl1pPr marL="0" indent="0" algn="ctr">
              <a:buFontTx/>
              <a:buNone/>
              <a:defRPr sz="1000">
                <a:solidFill>
                  <a:schemeClr val="accent6"/>
                </a:solidFill>
                <a:latin typeface="Lato" panose="020F0502020204030203" pitchFamily="34" charset="0"/>
              </a:defRPr>
            </a:lvl1pPr>
          </a:lstStyle>
          <a:p>
            <a:r>
              <a:rPr lang="en-US" dirty="0"/>
              <a:t>Click icon to add picture</a:t>
            </a:r>
          </a:p>
        </p:txBody>
      </p:sp>
      <p:sp>
        <p:nvSpPr>
          <p:cNvPr id="21" name="Freeform 20"/>
          <p:cNvSpPr/>
          <p:nvPr userDrawn="1"/>
        </p:nvSpPr>
        <p:spPr>
          <a:xfrm>
            <a:off x="1614488" y="1318534"/>
            <a:ext cx="5915025" cy="156764"/>
          </a:xfrm>
          <a:custGeom>
            <a:avLst/>
            <a:gdLst>
              <a:gd name="connsiteX0" fmla="*/ 116359 w 15763003"/>
              <a:gd name="connsiteY0" fmla="*/ 0 h 418038"/>
              <a:gd name="connsiteX1" fmla="*/ 15646645 w 15763003"/>
              <a:gd name="connsiteY1" fmla="*/ 0 h 418038"/>
              <a:gd name="connsiteX2" fmla="*/ 15763003 w 15763003"/>
              <a:gd name="connsiteY2" fmla="*/ 116359 h 418038"/>
              <a:gd name="connsiteX3" fmla="*/ 15763003 w 15763003"/>
              <a:gd name="connsiteY3" fmla="*/ 418038 h 418038"/>
              <a:gd name="connsiteX4" fmla="*/ 0 w 15763003"/>
              <a:gd name="connsiteY4" fmla="*/ 418038 h 418038"/>
              <a:gd name="connsiteX5" fmla="*/ 0 w 15763003"/>
              <a:gd name="connsiteY5" fmla="*/ 116359 h 418038"/>
              <a:gd name="connsiteX6" fmla="*/ 116359 w 15763003"/>
              <a:gd name="connsiteY6" fmla="*/ 0 h 41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63003" h="418038">
                <a:moveTo>
                  <a:pt x="116359" y="0"/>
                </a:moveTo>
                <a:lnTo>
                  <a:pt x="15646645" y="0"/>
                </a:lnTo>
                <a:cubicBezTo>
                  <a:pt x="15710907" y="0"/>
                  <a:pt x="15763003" y="52096"/>
                  <a:pt x="15763003" y="116359"/>
                </a:cubicBezTo>
                <a:lnTo>
                  <a:pt x="15763003" y="418038"/>
                </a:lnTo>
                <a:lnTo>
                  <a:pt x="0" y="418038"/>
                </a:lnTo>
                <a:lnTo>
                  <a:pt x="0" y="116359"/>
                </a:lnTo>
                <a:cubicBezTo>
                  <a:pt x="0" y="52096"/>
                  <a:pt x="52096" y="0"/>
                  <a:pt x="1163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p>
        </p:txBody>
      </p:sp>
      <p:sp>
        <p:nvSpPr>
          <p:cNvPr id="22" name="Oval 21"/>
          <p:cNvSpPr/>
          <p:nvPr userDrawn="1"/>
        </p:nvSpPr>
        <p:spPr>
          <a:xfrm>
            <a:off x="1711524" y="1367661"/>
            <a:ext cx="54173" cy="541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p>
        </p:txBody>
      </p:sp>
      <p:sp>
        <p:nvSpPr>
          <p:cNvPr id="23" name="Oval 22"/>
          <p:cNvSpPr/>
          <p:nvPr userDrawn="1"/>
        </p:nvSpPr>
        <p:spPr>
          <a:xfrm>
            <a:off x="1806610" y="1367661"/>
            <a:ext cx="54173" cy="541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p>
        </p:txBody>
      </p:sp>
      <p:sp>
        <p:nvSpPr>
          <p:cNvPr id="24" name="Oval 23"/>
          <p:cNvSpPr/>
          <p:nvPr userDrawn="1"/>
        </p:nvSpPr>
        <p:spPr>
          <a:xfrm>
            <a:off x="1901697" y="1367661"/>
            <a:ext cx="54173" cy="5417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p>
        </p:txBody>
      </p:sp>
      <p:grpSp>
        <p:nvGrpSpPr>
          <p:cNvPr id="25" name="Group 24"/>
          <p:cNvGrpSpPr/>
          <p:nvPr userDrawn="1"/>
        </p:nvGrpSpPr>
        <p:grpSpPr>
          <a:xfrm>
            <a:off x="7154465" y="1366181"/>
            <a:ext cx="298052" cy="55653"/>
            <a:chOff x="19078575" y="3106739"/>
            <a:chExt cx="794804" cy="148407"/>
          </a:xfrm>
        </p:grpSpPr>
        <p:grpSp>
          <p:nvGrpSpPr>
            <p:cNvPr id="26" name="Group 25"/>
            <p:cNvGrpSpPr/>
            <p:nvPr/>
          </p:nvGrpSpPr>
          <p:grpSpPr>
            <a:xfrm>
              <a:off x="19736219" y="3106739"/>
              <a:ext cx="137160" cy="137160"/>
              <a:chOff x="19740165" y="3110684"/>
              <a:chExt cx="138113" cy="138113"/>
            </a:xfrm>
          </p:grpSpPr>
          <p:cxnSp>
            <p:nvCxnSpPr>
              <p:cNvPr id="29" name="Straight Connector 28"/>
              <p:cNvCxnSpPr/>
              <p:nvPr/>
            </p:nvCxnSpPr>
            <p:spPr>
              <a:xfrm>
                <a:off x="19740165" y="3110684"/>
                <a:ext cx="138113" cy="138113"/>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9740165" y="3110684"/>
                <a:ext cx="138113" cy="138113"/>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27" name="Rounded Rectangle 26"/>
            <p:cNvSpPr/>
            <p:nvPr/>
          </p:nvSpPr>
          <p:spPr>
            <a:xfrm>
              <a:off x="19415125" y="3110684"/>
              <a:ext cx="144462" cy="144462"/>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p>
          </p:txBody>
        </p:sp>
        <p:cxnSp>
          <p:nvCxnSpPr>
            <p:cNvPr id="28" name="Straight Connector 27"/>
            <p:cNvCxnSpPr/>
            <p:nvPr/>
          </p:nvCxnSpPr>
          <p:spPr>
            <a:xfrm flipH="1">
              <a:off x="19078575" y="3255146"/>
              <a:ext cx="161925" cy="0"/>
            </a:xfrm>
            <a:prstGeom prst="line">
              <a:avLst/>
            </a:prstGeom>
            <a:ln w="12700" cap="rnd">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36" name="Picture Placeholder 35"/>
          <p:cNvSpPr>
            <a:spLocks noGrp="1"/>
          </p:cNvSpPr>
          <p:nvPr>
            <p:ph type="pic" sz="quarter" idx="17"/>
          </p:nvPr>
        </p:nvSpPr>
        <p:spPr>
          <a:xfrm>
            <a:off x="5869461" y="2131214"/>
            <a:ext cx="1305324" cy="2409359"/>
          </a:xfrm>
          <a:custGeom>
            <a:avLst/>
            <a:gdLst>
              <a:gd name="connsiteX0" fmla="*/ 8541 w 1308021"/>
              <a:gd name="connsiteY0" fmla="*/ 0 h 2409359"/>
              <a:gd name="connsiteX1" fmla="*/ 1299480 w 1308021"/>
              <a:gd name="connsiteY1" fmla="*/ 0 h 2409359"/>
              <a:gd name="connsiteX2" fmla="*/ 1308021 w 1308021"/>
              <a:gd name="connsiteY2" fmla="*/ 8878 h 2409359"/>
              <a:gd name="connsiteX3" fmla="*/ 1308021 w 1308021"/>
              <a:gd name="connsiteY3" fmla="*/ 2400481 h 2409359"/>
              <a:gd name="connsiteX4" fmla="*/ 1299480 w 1308021"/>
              <a:gd name="connsiteY4" fmla="*/ 2409359 h 2409359"/>
              <a:gd name="connsiteX5" fmla="*/ 8541 w 1308021"/>
              <a:gd name="connsiteY5" fmla="*/ 2409359 h 2409359"/>
              <a:gd name="connsiteX6" fmla="*/ 0 w 1308021"/>
              <a:gd name="connsiteY6" fmla="*/ 2400481 h 2409359"/>
              <a:gd name="connsiteX7" fmla="*/ 0 w 1308021"/>
              <a:gd name="connsiteY7" fmla="*/ 8878 h 2409359"/>
              <a:gd name="connsiteX8" fmla="*/ 8541 w 1308021"/>
              <a:gd name="connsiteY8" fmla="*/ 0 h 24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8021" h="2409359">
                <a:moveTo>
                  <a:pt x="8541" y="0"/>
                </a:moveTo>
                <a:lnTo>
                  <a:pt x="1299480" y="0"/>
                </a:lnTo>
                <a:cubicBezTo>
                  <a:pt x="1304198" y="0"/>
                  <a:pt x="1308021" y="3975"/>
                  <a:pt x="1308021" y="8878"/>
                </a:cubicBezTo>
                <a:lnTo>
                  <a:pt x="1308021" y="2400481"/>
                </a:lnTo>
                <a:cubicBezTo>
                  <a:pt x="1308021" y="2405384"/>
                  <a:pt x="1304198" y="2409359"/>
                  <a:pt x="1299480" y="2409359"/>
                </a:cubicBezTo>
                <a:lnTo>
                  <a:pt x="8541" y="2409359"/>
                </a:lnTo>
                <a:cubicBezTo>
                  <a:pt x="3824" y="2409359"/>
                  <a:pt x="0" y="2405384"/>
                  <a:pt x="0" y="2400481"/>
                </a:cubicBezTo>
                <a:lnTo>
                  <a:pt x="0" y="8878"/>
                </a:lnTo>
                <a:cubicBezTo>
                  <a:pt x="0" y="3975"/>
                  <a:pt x="3824" y="0"/>
                  <a:pt x="8541" y="0"/>
                </a:cubicBezTo>
                <a:close/>
              </a:path>
            </a:pathLst>
          </a:custGeom>
          <a:noFill/>
          <a:ln w="6350">
            <a:solidFill>
              <a:schemeClr val="accent1"/>
            </a:solidFill>
          </a:ln>
        </p:spPr>
        <p:txBody>
          <a:bodyPr wrap="square" lIns="0" tIns="0" rIns="0" bIns="0" anchor="ctr" anchorCtr="0">
            <a:noAutofit/>
          </a:bodyPr>
          <a:lstStyle>
            <a:lvl1pPr marL="0" indent="0" algn="ctr">
              <a:buFontTx/>
              <a:buNone/>
              <a:defRPr sz="800">
                <a:solidFill>
                  <a:schemeClr val="accent6"/>
                </a:solidFill>
                <a:latin typeface="Lato" panose="020F0502020204030203" pitchFamily="34" charset="0"/>
                <a:ea typeface="Open Sans Light" panose="020B0306030504020204" pitchFamily="34" charset="0"/>
                <a:cs typeface="Open Sans Light" panose="020B0306030504020204" pitchFamily="34" charset="0"/>
              </a:defRPr>
            </a:lvl1pPr>
          </a:lstStyle>
          <a:p>
            <a:r>
              <a:rPr lang="en-US" dirty="0"/>
              <a:t>Click icon to add picture</a:t>
            </a:r>
          </a:p>
        </p:txBody>
      </p:sp>
      <p:pic>
        <p:nvPicPr>
          <p:cNvPr id="18" name="Picture 17">
            <a:extLst>
              <a:ext uri="{FF2B5EF4-FFF2-40B4-BE49-F238E27FC236}">
                <a16:creationId xmlns:a16="http://schemas.microsoft.com/office/drawing/2014/main" id="{02E5A025-B9EC-4B3B-8A5A-78BE0B9984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3888" y="117348"/>
            <a:ext cx="1589247" cy="371905"/>
          </a:xfrm>
          <a:prstGeom prst="rect">
            <a:avLst/>
          </a:prstGeom>
        </p:spPr>
      </p:pic>
    </p:spTree>
    <p:extLst>
      <p:ext uri="{BB962C8B-B14F-4D97-AF65-F5344CB8AC3E}">
        <p14:creationId xmlns:p14="http://schemas.microsoft.com/office/powerpoint/2010/main" val="233360930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p:ext uri="{DCECCB84-F9BA-43D5-87BE-67443E8EF086}">
      <p15:sldGuideLst xmlns:p15="http://schemas.microsoft.com/office/powerpoint/2012/main">
        <p15:guide id="1" orient="horz" pos="2934">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ptop Mockup">
    <p:spTree>
      <p:nvGrpSpPr>
        <p:cNvPr id="1" name=""/>
        <p:cNvGrpSpPr/>
        <p:nvPr/>
      </p:nvGrpSpPr>
      <p:grpSpPr>
        <a:xfrm>
          <a:off x="0" y="0"/>
          <a:ext cx="0" cy="0"/>
          <a:chOff x="0" y="0"/>
          <a:chExt cx="0" cy="0"/>
        </a:xfrm>
      </p:grpSpPr>
      <p:sp>
        <p:nvSpPr>
          <p:cNvPr id="19" name="Rectangle 18"/>
          <p:cNvSpPr/>
          <p:nvPr userDrawn="1"/>
        </p:nvSpPr>
        <p:spPr>
          <a:xfrm>
            <a:off x="595314" y="1934633"/>
            <a:ext cx="7953374" cy="187258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1535" y="1432135"/>
            <a:ext cx="5027326" cy="3049841"/>
          </a:xfrm>
          <a:prstGeom prst="rect">
            <a:avLst/>
          </a:prstGeom>
        </p:spPr>
      </p:pic>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Picture Placeholder 2"/>
          <p:cNvSpPr>
            <a:spLocks noGrp="1"/>
          </p:cNvSpPr>
          <p:nvPr>
            <p:ph type="pic" sz="quarter" idx="12"/>
          </p:nvPr>
        </p:nvSpPr>
        <p:spPr>
          <a:xfrm>
            <a:off x="1957511" y="1714500"/>
            <a:ext cx="3635375" cy="2324100"/>
          </a:xfrm>
          <a:prstGeom prst="rect">
            <a:avLst/>
          </a:prstGeom>
        </p:spPr>
        <p:txBody>
          <a:bodyPr anchor="ctr" anchorCtr="0"/>
          <a:lstStyle>
            <a:lvl1pPr marL="0" indent="0" algn="ctr">
              <a:buFontTx/>
              <a:buNone/>
              <a:defRPr sz="800">
                <a:solidFill>
                  <a:schemeClr val="accent5"/>
                </a:solidFill>
                <a:latin typeface="Lato" panose="020F0502020204030203" pitchFamily="34" charset="0"/>
              </a:defRPr>
            </a:lvl1pPr>
          </a:lstStyle>
          <a:p>
            <a:r>
              <a:rPr lang="en-US" dirty="0"/>
              <a:t>Click icon to add picture</a:t>
            </a:r>
          </a:p>
        </p:txBody>
      </p:sp>
    </p:spTree>
    <p:extLst>
      <p:ext uri="{BB962C8B-B14F-4D97-AF65-F5344CB8AC3E}">
        <p14:creationId xmlns:p14="http://schemas.microsoft.com/office/powerpoint/2010/main" val="247233769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Break P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anchor="ctr" anchorCtr="0"/>
          <a:lstStyle>
            <a:lvl1pPr marL="0" indent="0" algn="ctr">
              <a:buNone/>
              <a:defRPr sz="1200">
                <a:solidFill>
                  <a:schemeClr val="accent5"/>
                </a:solidFill>
                <a:latin typeface="Lato" panose="020F0502020204030203" pitchFamily="34" charset="0"/>
              </a:defRPr>
            </a:lvl1pPr>
          </a:lstStyle>
          <a:p>
            <a:r>
              <a:rPr lang="en-US" dirty="0"/>
              <a:t>Click icon to add picture</a:t>
            </a:r>
          </a:p>
        </p:txBody>
      </p:sp>
    </p:spTree>
    <p:extLst>
      <p:ext uri="{BB962C8B-B14F-4D97-AF65-F5344CB8AC3E}">
        <p14:creationId xmlns:p14="http://schemas.microsoft.com/office/powerpoint/2010/main" val="36765517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50037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74165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 Mini Half Picture at Righ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Picture Placeholder 2"/>
          <p:cNvSpPr>
            <a:spLocks noGrp="1"/>
          </p:cNvSpPr>
          <p:nvPr>
            <p:ph type="pic" sz="quarter" idx="13"/>
          </p:nvPr>
        </p:nvSpPr>
        <p:spPr>
          <a:xfrm>
            <a:off x="4725986" y="1543050"/>
            <a:ext cx="3821113" cy="2743200"/>
          </a:xfrm>
          <a:prstGeom prst="rect">
            <a:avLst/>
          </a:prstGeom>
        </p:spPr>
        <p:txBody>
          <a:bodyPr anchor="ctr" anchorCtr="0"/>
          <a:lstStyle>
            <a:lvl1pPr marL="0" indent="0" algn="ctr">
              <a:buFontTx/>
              <a:buNone/>
              <a:defRPr sz="1000">
                <a:solidFill>
                  <a:schemeClr val="accent5"/>
                </a:solidFill>
                <a:latin typeface="Lato" panose="020F0502020204030203" pitchFamily="34" charset="0"/>
              </a:defRPr>
            </a:lvl1pPr>
          </a:lstStyle>
          <a:p>
            <a:r>
              <a:rPr lang="en-US" dirty="0"/>
              <a:t>Click icon to add picture</a:t>
            </a:r>
          </a:p>
        </p:txBody>
      </p:sp>
    </p:spTree>
    <p:extLst>
      <p:ext uri="{BB962C8B-B14F-4D97-AF65-F5344CB8AC3E}">
        <p14:creationId xmlns:p14="http://schemas.microsoft.com/office/powerpoint/2010/main" val="362000212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with Mini Half Picture at Left">
    <p:spTree>
      <p:nvGrpSpPr>
        <p:cNvPr id="1" name=""/>
        <p:cNvGrpSpPr/>
        <p:nvPr/>
      </p:nvGrpSpPr>
      <p:grpSpPr>
        <a:xfrm>
          <a:off x="0" y="0"/>
          <a:ext cx="0" cy="0"/>
          <a:chOff x="0" y="0"/>
          <a:chExt cx="0" cy="0"/>
        </a:xfrm>
      </p:grpSpPr>
      <p:sp>
        <p:nvSpPr>
          <p:cNvPr id="13" name="Rectangle 12"/>
          <p:cNvSpPr/>
          <p:nvPr userDrawn="1"/>
        </p:nvSpPr>
        <p:spPr>
          <a:xfrm>
            <a:off x="593725" y="1543050"/>
            <a:ext cx="7953375" cy="27432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Picture Placeholder 2"/>
          <p:cNvSpPr>
            <a:spLocks noGrp="1"/>
          </p:cNvSpPr>
          <p:nvPr>
            <p:ph type="pic" sz="quarter" idx="13"/>
          </p:nvPr>
        </p:nvSpPr>
        <p:spPr>
          <a:xfrm>
            <a:off x="593725" y="1543050"/>
            <a:ext cx="3821113" cy="2743200"/>
          </a:xfrm>
          <a:prstGeom prst="rect">
            <a:avLst/>
          </a:prstGeom>
          <a:solidFill>
            <a:srgbClr val="CCCCCC"/>
          </a:solidFill>
        </p:spPr>
        <p:txBody>
          <a:bodyPr anchor="ctr" anchorCtr="0"/>
          <a:lstStyle>
            <a:lvl1pPr marL="0" indent="0" algn="ctr">
              <a:buFontTx/>
              <a:buNone/>
              <a:defRPr sz="1000">
                <a:solidFill>
                  <a:schemeClr val="accent5"/>
                </a:solidFill>
                <a:latin typeface="Lato" panose="020F0502020204030203" pitchFamily="34" charset="0"/>
              </a:defRPr>
            </a:lvl1pPr>
          </a:lstStyle>
          <a:p>
            <a:r>
              <a:rPr lang="en-US" dirty="0"/>
              <a:t>Click icon to add picture</a:t>
            </a:r>
          </a:p>
        </p:txBody>
      </p:sp>
    </p:spTree>
    <p:extLst>
      <p:ext uri="{BB962C8B-B14F-4D97-AF65-F5344CB8AC3E}">
        <p14:creationId xmlns:p14="http://schemas.microsoft.com/office/powerpoint/2010/main" val="66087161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r Vision, Mission &amp; Values Slide">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Picture Placeholder 7"/>
          <p:cNvSpPr>
            <a:spLocks noGrp="1"/>
          </p:cNvSpPr>
          <p:nvPr>
            <p:ph type="pic" sz="quarter" idx="12"/>
          </p:nvPr>
        </p:nvSpPr>
        <p:spPr>
          <a:xfrm>
            <a:off x="0" y="1543050"/>
            <a:ext cx="3152716" cy="2743200"/>
          </a:xfrm>
          <a:custGeom>
            <a:avLst/>
            <a:gdLst>
              <a:gd name="connsiteX0" fmla="*/ 0 w 9516533"/>
              <a:gd name="connsiteY0" fmla="*/ 0 h 8280400"/>
              <a:gd name="connsiteX1" fmla="*/ 5376333 w 9516533"/>
              <a:gd name="connsiteY1" fmla="*/ 0 h 8280400"/>
              <a:gd name="connsiteX2" fmla="*/ 9516533 w 9516533"/>
              <a:gd name="connsiteY2" fmla="*/ 4140200 h 8280400"/>
              <a:gd name="connsiteX3" fmla="*/ 5376333 w 9516533"/>
              <a:gd name="connsiteY3" fmla="*/ 8280400 h 8280400"/>
              <a:gd name="connsiteX4" fmla="*/ 0 w 9516533"/>
              <a:gd name="connsiteY4" fmla="*/ 8280400 h 828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6533" h="8280400">
                <a:moveTo>
                  <a:pt x="0" y="0"/>
                </a:moveTo>
                <a:lnTo>
                  <a:pt x="5376333" y="0"/>
                </a:lnTo>
                <a:cubicBezTo>
                  <a:pt x="7662902" y="0"/>
                  <a:pt x="9516533" y="1853631"/>
                  <a:pt x="9516533" y="4140200"/>
                </a:cubicBezTo>
                <a:cubicBezTo>
                  <a:pt x="9516533" y="6426769"/>
                  <a:pt x="7662902" y="8280400"/>
                  <a:pt x="5376333" y="8280400"/>
                </a:cubicBezTo>
                <a:lnTo>
                  <a:pt x="0" y="8280400"/>
                </a:lnTo>
                <a:close/>
              </a:path>
            </a:pathLst>
          </a:custGeom>
        </p:spPr>
        <p:txBody>
          <a:bodyPr wrap="square" lIns="0" tIns="0" rIns="0" bIns="0" anchor="ctr" anchorCtr="0">
            <a:noAutofit/>
          </a:bodyPr>
          <a:lstStyle>
            <a:lvl1pPr marL="0" indent="0" algn="ctr">
              <a:buFontTx/>
              <a:buNone/>
              <a:defRPr sz="1000">
                <a:solidFill>
                  <a:schemeClr val="accent5"/>
                </a:solidFill>
                <a:latin typeface="Lato" panose="020F0502020204030203" pitchFamily="34" charset="0"/>
                <a:ea typeface="Open Sans Light" panose="020B0306030504020204" pitchFamily="34" charset="0"/>
                <a:cs typeface="Open Sans Light" panose="020B0306030504020204" pitchFamily="34" charset="0"/>
              </a:defRPr>
            </a:lvl1pPr>
          </a:lstStyle>
          <a:p>
            <a:r>
              <a:rPr lang="en-US" dirty="0"/>
              <a:t>Click icon to add picture</a:t>
            </a:r>
          </a:p>
        </p:txBody>
      </p:sp>
    </p:spTree>
    <p:extLst>
      <p:ext uri="{BB962C8B-B14F-4D97-AF65-F5344CB8AC3E}">
        <p14:creationId xmlns:p14="http://schemas.microsoft.com/office/powerpoint/2010/main" val="371956115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Half Picture at Left 0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3986213" cy="5143500"/>
          </a:xfrm>
          <a:prstGeom prst="rect">
            <a:avLst/>
          </a:prstGeom>
        </p:spPr>
        <p:txBody>
          <a:bodyPr anchor="ctr" anchorCtr="0"/>
          <a:lstStyle>
            <a:lvl1pPr marL="0" indent="0" algn="ctr">
              <a:buFontTx/>
              <a:buNone/>
              <a:defRPr sz="1000">
                <a:solidFill>
                  <a:schemeClr val="accent5"/>
                </a:solidFill>
                <a:latin typeface="Lato" panose="020F0502020204030203" pitchFamily="34" charset="0"/>
              </a:defRPr>
            </a:lvl1pPr>
          </a:lstStyle>
          <a:p>
            <a:r>
              <a:rPr lang="en-US" dirty="0"/>
              <a:t>Click icon to add picture</a:t>
            </a:r>
          </a:p>
        </p:txBody>
      </p:sp>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158001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with Half Picture at Left 02">
    <p:spTree>
      <p:nvGrpSpPr>
        <p:cNvPr id="1" name=""/>
        <p:cNvGrpSpPr/>
        <p:nvPr/>
      </p:nvGrpSpPr>
      <p:grpSpPr>
        <a:xfrm>
          <a:off x="0" y="0"/>
          <a:ext cx="0" cy="0"/>
          <a:chOff x="0" y="0"/>
          <a:chExt cx="0" cy="0"/>
        </a:xfrm>
      </p:grpSpPr>
      <p:sp>
        <p:nvSpPr>
          <p:cNvPr id="23" name="TextBox 22"/>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Lato" panose="020F0502020204030203" pitchFamily="34" charset="0"/>
              </a:rPr>
              <a:pPr algn="r"/>
              <a:t>‹#›</a:t>
            </a:fld>
            <a:endParaRPr lang="en-US" sz="800" b="0" spc="3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Picture Placeholder 2"/>
          <p:cNvSpPr>
            <a:spLocks noGrp="1"/>
          </p:cNvSpPr>
          <p:nvPr>
            <p:ph type="pic" sz="quarter" idx="10"/>
          </p:nvPr>
        </p:nvSpPr>
        <p:spPr>
          <a:xfrm>
            <a:off x="0" y="0"/>
            <a:ext cx="4572000" cy="5143500"/>
          </a:xfrm>
          <a:prstGeom prst="rect">
            <a:avLst/>
          </a:prstGeom>
        </p:spPr>
        <p:txBody>
          <a:bodyPr anchor="ctr" anchorCtr="0"/>
          <a:lstStyle>
            <a:lvl1pPr marL="0" indent="0" algn="ctr">
              <a:buFontTx/>
              <a:buNone/>
              <a:defRPr sz="1000">
                <a:solidFill>
                  <a:schemeClr val="accent5"/>
                </a:solidFill>
                <a:latin typeface="Lato" panose="020F0502020204030203" pitchFamily="34" charset="0"/>
              </a:defRPr>
            </a:lvl1pPr>
          </a:lstStyle>
          <a:p>
            <a:r>
              <a:rPr lang="en-US" dirty="0"/>
              <a:t>Click icon to add picture</a:t>
            </a:r>
          </a:p>
        </p:txBody>
      </p:sp>
      <p:pic>
        <p:nvPicPr>
          <p:cNvPr id="8" name="Picture 7">
            <a:extLst>
              <a:ext uri="{FF2B5EF4-FFF2-40B4-BE49-F238E27FC236}">
                <a16:creationId xmlns:a16="http://schemas.microsoft.com/office/drawing/2014/main" id="{02E5A025-B9EC-4B3B-8A5A-78BE0B9984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3888" y="117348"/>
            <a:ext cx="1589247" cy="371905"/>
          </a:xfrm>
          <a:prstGeom prst="rect">
            <a:avLst/>
          </a:prstGeom>
        </p:spPr>
      </p:pic>
    </p:spTree>
    <p:extLst>
      <p:ext uri="{BB962C8B-B14F-4D97-AF65-F5344CB8AC3E}">
        <p14:creationId xmlns:p14="http://schemas.microsoft.com/office/powerpoint/2010/main" val="151027078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p:ext uri="{DCECCB84-F9BA-43D5-87BE-67443E8EF086}">
      <p15:sldGuideLst xmlns:p15="http://schemas.microsoft.com/office/powerpoint/2012/main">
        <p15:guide id="0" orient="horz" pos="972" userDrawn="1">
          <p15:clr>
            <a:srgbClr val="FBAE40"/>
          </p15:clr>
        </p15:guide>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835067"/>
      </p:ext>
    </p:extLst>
  </p:cSld>
  <p:clrMap bg1="lt1" tx1="dk1" bg2="lt2" tx2="dk2" accent1="accent1" accent2="accent2" accent3="accent3" accent4="accent4" accent5="accent5" accent6="accent6" hlink="hlink" folHlink="folHlink"/>
  <p:sldLayoutIdLst>
    <p:sldLayoutId id="2147483667" r:id="rId1"/>
    <p:sldLayoutId id="2147483674" r:id="rId2"/>
    <p:sldLayoutId id="2147483688" r:id="rId3"/>
    <p:sldLayoutId id="2147483675" r:id="rId4"/>
    <p:sldLayoutId id="2147483690" r:id="rId5"/>
    <p:sldLayoutId id="2147483691" r:id="rId6"/>
    <p:sldLayoutId id="2147483689" r:id="rId7"/>
    <p:sldLayoutId id="2147483676" r:id="rId8"/>
    <p:sldLayoutId id="2147483695" r:id="rId9"/>
    <p:sldLayoutId id="2147483677" r:id="rId10"/>
    <p:sldLayoutId id="2147483678" r:id="rId11"/>
    <p:sldLayoutId id="2147483679" r:id="rId12"/>
    <p:sldLayoutId id="2147483686" r:id="rId13"/>
    <p:sldLayoutId id="2147483687" r:id="rId14"/>
    <p:sldLayoutId id="2147483693" r:id="rId15"/>
    <p:sldLayoutId id="2147483680" r:id="rId16"/>
    <p:sldLayoutId id="2147483683" r:id="rId17"/>
    <p:sldLayoutId id="2147483682" r:id="rId18"/>
    <p:sldLayoutId id="2147483681" r:id="rId19"/>
    <p:sldLayoutId id="2147483692" r:id="rId20"/>
    <p:sldLayoutId id="2147483694" r:id="rId21"/>
    <p:sldLayoutId id="2147483684" r:id="rId22"/>
    <p:sldLayoutId id="2147483685" r:id="rId23"/>
    <p:sldLayoutId id="2147483696" r:id="rId24"/>
  </p:sldLayoutIdLst>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nsf.gov/bfa/dias/policy/nstc_disclosure.jsp" TargetMode="Externa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www.ncbi.nlm.nih.gov/sciencv/" TargetMode="External"/><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hyperlink" Target="https://www.nsf.gov/bfa/dias/policy/researchprotection/commonform_biographicalsketch.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ncbi.nlm.nih.gov/sciencv/" TargetMode="External"/><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s://www.nsf.gov/bfa/dias/policy/researchprotection/commonform_cps.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dcg.usc.edu/service-agreement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hyperlink" Target="https://usc.zoom.us/j/98233041088" TargetMode="External"/><Relationship Id="rId4" Type="http://schemas.openxmlformats.org/officeDocument/2006/relationships/hyperlink" Target="https://dcg.usc.edu/contracts-and-grants-director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new.nsf.gov/policies/papp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dcg.usc.edu/service-agreements/" TargetMode="External"/><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hyperlink" Target="https://dcg.usc.edu/service-agreemen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dcg.usc.edu/service-agreement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3E658D-0C62-2446-ACE8-7B35993071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14" name="Rectangle 13">
            <a:extLst>
              <a:ext uri="{FF2B5EF4-FFF2-40B4-BE49-F238E27FC236}">
                <a16:creationId xmlns:a16="http://schemas.microsoft.com/office/drawing/2014/main" id="{C3853FB7-4941-8A48-9AD3-B274D309BA51}"/>
              </a:ext>
            </a:extLst>
          </p:cNvPr>
          <p:cNvSpPr/>
          <p:nvPr/>
        </p:nvSpPr>
        <p:spPr>
          <a:xfrm>
            <a:off x="0" y="1237519"/>
            <a:ext cx="7026442" cy="2205853"/>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2094808-7F6C-5F4A-92E9-613BB2D128B9}"/>
              </a:ext>
            </a:extLst>
          </p:cNvPr>
          <p:cNvSpPr txBox="1"/>
          <p:nvPr/>
        </p:nvSpPr>
        <p:spPr>
          <a:xfrm>
            <a:off x="193996" y="1550708"/>
            <a:ext cx="6386860" cy="1200393"/>
          </a:xfrm>
          <a:prstGeom prst="rect">
            <a:avLst/>
          </a:prstGeom>
          <a:noFill/>
        </p:spPr>
        <p:txBody>
          <a:bodyPr wrap="square" lIns="0" tIns="0" rIns="0" bIns="0" rtlCol="0">
            <a:spAutoFit/>
          </a:bodyPr>
          <a:lstStyle/>
          <a:p>
            <a:pPr algn="l"/>
            <a:r>
              <a:rPr lang="en-US" sz="2400" b="1" i="0" dirty="0">
                <a:effectLst/>
                <a:latin typeface="ShermanSans"/>
              </a:rPr>
              <a:t>Summary of NSF PAPPG 24-1 Changes</a:t>
            </a:r>
          </a:p>
          <a:p>
            <a:pPr>
              <a:lnSpc>
                <a:spcPts val="2200"/>
              </a:lnSpc>
            </a:pPr>
            <a:br>
              <a:rPr lang="en-US" sz="1800" b="1" cap="all" spc="50" dirty="0">
                <a:latin typeface="Raleway" panose="020B0003030101060003" pitchFamily="34" charset="0"/>
              </a:rPr>
            </a:br>
            <a:endParaRPr lang="en-US" sz="1800" b="1" cap="all" spc="50" dirty="0">
              <a:latin typeface="Raleway" panose="020B0003030101060003" pitchFamily="34" charset="0"/>
            </a:endParaRPr>
          </a:p>
          <a:p>
            <a:pPr>
              <a:lnSpc>
                <a:spcPts val="2200"/>
              </a:lnSpc>
            </a:pPr>
            <a:r>
              <a:rPr lang="en-US" sz="1800" b="1" cap="all" spc="50" dirty="0">
                <a:latin typeface="Raleway" panose="020B0003030101060003" pitchFamily="34" charset="0"/>
              </a:rPr>
              <a:t>May 17, 2024</a:t>
            </a:r>
          </a:p>
        </p:txBody>
      </p:sp>
      <p:cxnSp>
        <p:nvCxnSpPr>
          <p:cNvPr id="7" name="Straight Connector 6">
            <a:extLst>
              <a:ext uri="{FF2B5EF4-FFF2-40B4-BE49-F238E27FC236}">
                <a16:creationId xmlns:a16="http://schemas.microsoft.com/office/drawing/2014/main" id="{0900203A-4EC0-9E4A-B863-6CFB05339BDD}"/>
              </a:ext>
            </a:extLst>
          </p:cNvPr>
          <p:cNvCxnSpPr>
            <a:cxnSpLocks/>
          </p:cNvCxnSpPr>
          <p:nvPr/>
        </p:nvCxnSpPr>
        <p:spPr>
          <a:xfrm>
            <a:off x="295980" y="1449599"/>
            <a:ext cx="6858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3342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595313" y="726963"/>
            <a:ext cx="7953374" cy="383260"/>
          </a:xfrm>
        </p:spPr>
        <p:txBody>
          <a:bodyPr/>
          <a:lstStyle/>
          <a:p>
            <a:r>
              <a:rPr lang="en-US" b="1" dirty="0">
                <a:solidFill>
                  <a:schemeClr val="accent2"/>
                </a:solidFill>
                <a:latin typeface="Raleway" panose="020B0003030101060003" pitchFamily="34" charset="0"/>
              </a:rPr>
              <a:t>Malign foreign talent recruitment programs</a:t>
            </a:r>
            <a:endParaRPr lang="en-US" b="1" dirty="0">
              <a:solidFill>
                <a:schemeClr val="bg2">
                  <a:lumMod val="25000"/>
                </a:schemeClr>
              </a:solidFill>
              <a:latin typeface="Raleway" panose="020B0003030101060003" pitchFamily="34" charset="0"/>
            </a:endParaRPr>
          </a:p>
        </p:txBody>
      </p:sp>
      <p:sp>
        <p:nvSpPr>
          <p:cNvPr id="11" name="Text Placeholder 2">
            <a:extLst>
              <a:ext uri="{FF2B5EF4-FFF2-40B4-BE49-F238E27FC236}">
                <a16:creationId xmlns:a16="http://schemas.microsoft.com/office/drawing/2014/main" id="{24FA4692-BBBE-4335-AB12-4F6E8B83F585}"/>
              </a:ext>
            </a:extLst>
          </p:cNvPr>
          <p:cNvSpPr txBox="1">
            <a:spLocks/>
          </p:cNvSpPr>
          <p:nvPr/>
        </p:nvSpPr>
        <p:spPr>
          <a:xfrm>
            <a:off x="287866" y="1215930"/>
            <a:ext cx="8695267" cy="3413439"/>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700"/>
              </a:lnSpc>
            </a:pPr>
            <a:endParaRPr lang="en-US" sz="1300" dirty="0">
              <a:latin typeface="Raleway" panose="020B0003030101060003"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B0695D3-5ECC-4DC8-A5C8-7A15A1C2D5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37929" y="110142"/>
            <a:ext cx="2157113" cy="640089"/>
          </a:xfrm>
          <a:prstGeom prst="rect">
            <a:avLst/>
          </a:prstGeom>
        </p:spPr>
      </p:pic>
      <p:sp>
        <p:nvSpPr>
          <p:cNvPr id="4" name="TextBox 3">
            <a:extLst>
              <a:ext uri="{FF2B5EF4-FFF2-40B4-BE49-F238E27FC236}">
                <a16:creationId xmlns:a16="http://schemas.microsoft.com/office/drawing/2014/main" id="{2CE442FF-8ED5-0886-B21E-BA4E7E3FAB1B}"/>
              </a:ext>
            </a:extLst>
          </p:cNvPr>
          <p:cNvSpPr txBox="1"/>
          <p:nvPr/>
        </p:nvSpPr>
        <p:spPr>
          <a:xfrm>
            <a:off x="572135" y="1110223"/>
            <a:ext cx="7999729" cy="3785652"/>
          </a:xfrm>
          <a:prstGeom prst="rect">
            <a:avLst/>
          </a:prstGeom>
          <a:noFill/>
        </p:spPr>
        <p:txBody>
          <a:bodyPr wrap="square">
            <a:spAutoFit/>
          </a:bodyPr>
          <a:lstStyle/>
          <a:p>
            <a:pPr algn="l"/>
            <a:r>
              <a:rPr lang="en-US" sz="2000" i="0" dirty="0">
                <a:effectLst/>
                <a:latin typeface="Source Sans Pro" panose="020B0503030403020204" pitchFamily="34" charset="0"/>
                <a:ea typeface="Source Sans Pro" panose="020B0503030403020204" pitchFamily="34" charset="0"/>
              </a:rPr>
              <a:t>Changes in the new guide include:</a:t>
            </a:r>
          </a:p>
          <a:p>
            <a:pPr marL="342900" indent="-342900" algn="l">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Any Individual who is a current party of a MFTRP is ineligible to serve as a senior/key person on an NSF proposal or award.</a:t>
            </a:r>
          </a:p>
          <a:p>
            <a:pPr marL="342900" indent="-342900" algn="l">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Each senior/key person must certify in the Biographical Sketch and Current and Pending prior to proposal submission that they are not part of a MFTRP.</a:t>
            </a:r>
          </a:p>
          <a:p>
            <a:pPr marL="342900" indent="-342900" algn="l">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Organizations must certify upon proposal submission that all senior/key personnel have been made aware of and are not a party to an MFTRP</a:t>
            </a:r>
          </a:p>
          <a:p>
            <a:pPr marL="342900" indent="-342900" algn="l">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Each PI and co-PI on any NSF award must certify annually thereafter in their annual progress report.</a:t>
            </a:r>
          </a:p>
          <a:p>
            <a:pPr marL="342900" indent="-342900" algn="l">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A new term will be added to NSF agreements implementing this term.</a:t>
            </a:r>
          </a:p>
        </p:txBody>
      </p:sp>
    </p:spTree>
    <p:extLst>
      <p:ext uri="{BB962C8B-B14F-4D97-AF65-F5344CB8AC3E}">
        <p14:creationId xmlns:p14="http://schemas.microsoft.com/office/powerpoint/2010/main" val="1181645940"/>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160866" y="750231"/>
            <a:ext cx="8387821" cy="359992"/>
          </a:xfrm>
        </p:spPr>
        <p:txBody>
          <a:bodyPr/>
          <a:lstStyle/>
          <a:p>
            <a:r>
              <a:rPr lang="en-US" b="1" dirty="0">
                <a:solidFill>
                  <a:schemeClr val="accent2"/>
                </a:solidFill>
                <a:latin typeface="Raleway" panose="020B0003030101060003" pitchFamily="34" charset="0"/>
              </a:rPr>
              <a:t>Post award foreign financial disclosure report</a:t>
            </a:r>
            <a:endParaRPr lang="en-US" b="1" dirty="0">
              <a:solidFill>
                <a:schemeClr val="bg2">
                  <a:lumMod val="25000"/>
                </a:schemeClr>
              </a:solidFill>
              <a:latin typeface="Raleway" panose="020B0003030101060003" pitchFamily="34" charset="0"/>
            </a:endParaRPr>
          </a:p>
        </p:txBody>
      </p:sp>
      <p:sp>
        <p:nvSpPr>
          <p:cNvPr id="11" name="Text Placeholder 2">
            <a:extLst>
              <a:ext uri="{FF2B5EF4-FFF2-40B4-BE49-F238E27FC236}">
                <a16:creationId xmlns:a16="http://schemas.microsoft.com/office/drawing/2014/main" id="{24FA4692-BBBE-4335-AB12-4F6E8B83F585}"/>
              </a:ext>
            </a:extLst>
          </p:cNvPr>
          <p:cNvSpPr txBox="1">
            <a:spLocks/>
          </p:cNvSpPr>
          <p:nvPr/>
        </p:nvSpPr>
        <p:spPr>
          <a:xfrm>
            <a:off x="287866" y="1215930"/>
            <a:ext cx="8695267" cy="3413439"/>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700"/>
              </a:lnSpc>
            </a:pPr>
            <a:endParaRPr lang="en-US" sz="1300" dirty="0">
              <a:latin typeface="Raleway" panose="020B0003030101060003"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B0695D3-5ECC-4DC8-A5C8-7A15A1C2D5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37929" y="110142"/>
            <a:ext cx="2157113" cy="640089"/>
          </a:xfrm>
          <a:prstGeom prst="rect">
            <a:avLst/>
          </a:prstGeom>
        </p:spPr>
      </p:pic>
      <p:sp>
        <p:nvSpPr>
          <p:cNvPr id="4" name="TextBox 3">
            <a:extLst>
              <a:ext uri="{FF2B5EF4-FFF2-40B4-BE49-F238E27FC236}">
                <a16:creationId xmlns:a16="http://schemas.microsoft.com/office/drawing/2014/main" id="{2CE442FF-8ED5-0886-B21E-BA4E7E3FAB1B}"/>
              </a:ext>
            </a:extLst>
          </p:cNvPr>
          <p:cNvSpPr txBox="1"/>
          <p:nvPr/>
        </p:nvSpPr>
        <p:spPr>
          <a:xfrm>
            <a:off x="114511" y="1110223"/>
            <a:ext cx="8868622" cy="3477875"/>
          </a:xfrm>
          <a:prstGeom prst="rect">
            <a:avLst/>
          </a:prstGeom>
          <a:noFill/>
        </p:spPr>
        <p:txBody>
          <a:bodyPr wrap="square">
            <a:spAutoFit/>
          </a:bodyPr>
          <a:lstStyle/>
          <a:p>
            <a:pPr algn="l"/>
            <a:r>
              <a:rPr lang="en-US" sz="2000" i="0" dirty="0">
                <a:effectLst/>
                <a:latin typeface="Source Sans Pro" panose="020B0503030403020204" pitchFamily="34" charset="0"/>
                <a:ea typeface="Source Sans Pro" panose="020B0503030403020204" pitchFamily="34" charset="0"/>
              </a:rPr>
              <a:t>USC will now be required to submit an annual report to NSF reporting any gift or contract  with a cumulative value of $50K or more from a country of concern.</a:t>
            </a:r>
          </a:p>
          <a:p>
            <a:pPr algn="l"/>
            <a:endParaRPr lang="en-US" sz="2000" dirty="0">
              <a:latin typeface="Source Sans Pro" panose="020B0503030403020204" pitchFamily="34" charset="0"/>
              <a:ea typeface="Source Sans Pro" panose="020B0503030403020204" pitchFamily="34" charset="0"/>
            </a:endParaRPr>
          </a:p>
          <a:p>
            <a:pPr algn="l"/>
            <a:r>
              <a:rPr lang="en-US" sz="2000" i="0" dirty="0">
                <a:effectLst/>
                <a:latin typeface="Source Sans Pro" panose="020B0503030403020204" pitchFamily="34" charset="0"/>
                <a:ea typeface="Source Sans Pro" panose="020B0503030403020204" pitchFamily="34" charset="0"/>
              </a:rPr>
              <a:t>These reports will be handled by USC’s Office of Culture, Ethics and Compliance and will be due on the 31</a:t>
            </a:r>
            <a:r>
              <a:rPr lang="en-US" sz="2000" i="0" baseline="30000" dirty="0">
                <a:effectLst/>
                <a:latin typeface="Source Sans Pro" panose="020B0503030403020204" pitchFamily="34" charset="0"/>
                <a:ea typeface="Source Sans Pro" panose="020B0503030403020204" pitchFamily="34" charset="0"/>
              </a:rPr>
              <a:t>st</a:t>
            </a:r>
            <a:r>
              <a:rPr lang="en-US" sz="2000" i="0" dirty="0">
                <a:effectLst/>
                <a:latin typeface="Source Sans Pro" panose="020B0503030403020204" pitchFamily="34" charset="0"/>
                <a:ea typeface="Source Sans Pro" panose="020B0503030403020204" pitchFamily="34" charset="0"/>
              </a:rPr>
              <a:t> of each calendar year in Research.Gov.</a:t>
            </a:r>
          </a:p>
          <a:p>
            <a:pPr algn="l"/>
            <a:endParaRPr lang="en-US" sz="2000" dirty="0">
              <a:latin typeface="Source Sans Pro" panose="020B0503030403020204" pitchFamily="34" charset="0"/>
              <a:ea typeface="Source Sans Pro" panose="020B0503030403020204" pitchFamily="34" charset="0"/>
            </a:endParaRPr>
          </a:p>
          <a:p>
            <a:pPr algn="l"/>
            <a:r>
              <a:rPr lang="en-US" sz="2000" i="0" dirty="0">
                <a:effectLst/>
                <a:latin typeface="Source Sans Pro" panose="020B0503030403020204" pitchFamily="34" charset="0"/>
                <a:ea typeface="Source Sans Pro" panose="020B0503030403020204" pitchFamily="34" charset="0"/>
              </a:rPr>
              <a:t>USC will be required </a:t>
            </a:r>
            <a:r>
              <a:rPr lang="en-US" sz="2000" dirty="0">
                <a:latin typeface="Source Sans Pro" panose="020B0503030403020204" pitchFamily="34" charset="0"/>
                <a:ea typeface="Source Sans Pro" panose="020B0503030403020204" pitchFamily="34" charset="0"/>
              </a:rPr>
              <a:t>to  maintain relevant records including contracts, agreements, or documentation of financial transitions associated with any such gift or contracts. </a:t>
            </a:r>
          </a:p>
          <a:p>
            <a:pPr algn="l"/>
            <a:endParaRPr lang="en-US" sz="2000" i="0" dirty="0">
              <a:effectLst/>
              <a:latin typeface="Source Sans Pro" panose="020B0503030403020204" pitchFamily="34" charset="0"/>
              <a:ea typeface="Source Sans Pro" panose="020B0503030403020204" pitchFamily="34" charset="0"/>
            </a:endParaRPr>
          </a:p>
          <a:p>
            <a:pPr algn="l"/>
            <a:r>
              <a:rPr lang="en-US" sz="2000" dirty="0">
                <a:latin typeface="Source Sans Pro" panose="020B0503030403020204" pitchFamily="34" charset="0"/>
                <a:ea typeface="Source Sans Pro" panose="020B0503030403020204" pitchFamily="34" charset="0"/>
              </a:rPr>
              <a:t>A new term will be added to NSF awards implementing this requirement</a:t>
            </a:r>
            <a:endParaRPr lang="en-US" sz="2000" i="0" dirty="0">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228774118"/>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D5724C-EC17-431E-9EB9-3CA50D105269}"/>
              </a:ext>
            </a:extLst>
          </p:cNvPr>
          <p:cNvSpPr>
            <a:spLocks noGrp="1"/>
          </p:cNvSpPr>
          <p:nvPr>
            <p:ph type="body" sz="quarter" idx="10"/>
          </p:nvPr>
        </p:nvSpPr>
        <p:spPr>
          <a:xfrm>
            <a:off x="548958" y="558601"/>
            <a:ext cx="7953374" cy="383260"/>
          </a:xfrm>
        </p:spPr>
        <p:txBody>
          <a:bodyPr/>
          <a:lstStyle/>
          <a:p>
            <a:r>
              <a:rPr lang="en-US" b="1" dirty="0">
                <a:solidFill>
                  <a:schemeClr val="accent2"/>
                </a:solidFill>
                <a:latin typeface="Raleway" panose="020B0003030101060003" pitchFamily="34" charset="0"/>
              </a:rPr>
              <a:t>What are the common forms</a:t>
            </a:r>
            <a:endParaRPr lang="en-US" b="1" dirty="0">
              <a:solidFill>
                <a:schemeClr val="bg2">
                  <a:lumMod val="25000"/>
                </a:schemeClr>
              </a:solidFill>
              <a:latin typeface="Raleway" panose="020B0003030101060003" pitchFamily="34" charset="0"/>
            </a:endParaRPr>
          </a:p>
          <a:p>
            <a:r>
              <a:rPr lang="en-US" sz="1600" b="0" i="0" cap="none" dirty="0">
                <a:solidFill>
                  <a:srgbClr val="333333"/>
                </a:solidFill>
                <a:effectLst/>
                <a:latin typeface="Source Sans Pro" panose="020B0503030403020204" pitchFamily="34" charset="0"/>
                <a:ea typeface="Source Sans Pro" panose="020B0503030403020204" pitchFamily="34" charset="0"/>
              </a:rPr>
              <a:t>The National Science and Technology Council (NSTC) Research Security Subcommittee has worked to develop consistent disclosure requirements for use by senior personnel, as well as to develop common disclosure forms for the Biographical Sketch and Current and Pending (Other) Support sections of an application. NSF has agreed to serve as steward for these </a:t>
            </a:r>
            <a:r>
              <a:rPr lang="en-US" sz="1600" b="0" i="0" cap="none" dirty="0">
                <a:solidFill>
                  <a:srgbClr val="333333"/>
                </a:solidFill>
                <a:effectLst/>
                <a:latin typeface="Source Sans Pro" panose="020B0503030403020204" pitchFamily="34" charset="0"/>
                <a:ea typeface="Source Sans Pro" panose="020B0503030403020204" pitchFamily="34" charset="0"/>
                <a:hlinkClick r:id="rId2"/>
              </a:rPr>
              <a:t>common forms</a:t>
            </a:r>
            <a:r>
              <a:rPr lang="en-US" sz="1600" b="0" i="0" cap="none" dirty="0">
                <a:solidFill>
                  <a:srgbClr val="333333"/>
                </a:solidFill>
                <a:effectLst/>
                <a:latin typeface="Source Sans Pro" panose="020B0503030403020204" pitchFamily="34" charset="0"/>
                <a:ea typeface="Source Sans Pro" panose="020B0503030403020204" pitchFamily="34" charset="0"/>
              </a:rPr>
              <a:t>.  </a:t>
            </a:r>
          </a:p>
          <a:p>
            <a:endParaRPr lang="en-US" sz="1600" cap="none" dirty="0">
              <a:solidFill>
                <a:srgbClr val="333333"/>
              </a:solidFill>
              <a:latin typeface="Source Sans Pro" panose="020B0503030403020204" pitchFamily="34" charset="0"/>
              <a:ea typeface="Source Sans Pro" panose="020B0503030403020204" pitchFamily="34" charset="0"/>
            </a:endParaRPr>
          </a:p>
          <a:p>
            <a:r>
              <a:rPr lang="en-US" sz="1600" cap="none" dirty="0">
                <a:solidFill>
                  <a:srgbClr val="333333"/>
                </a:solidFill>
                <a:latin typeface="Source Sans Pro" panose="020B0503030403020204" pitchFamily="34" charset="0"/>
                <a:ea typeface="Source Sans Pro" panose="020B0503030403020204" pitchFamily="34" charset="0"/>
              </a:rPr>
              <a:t>NSF provides the following clarification/deviation on these form for NSF submissions:</a:t>
            </a:r>
            <a:endParaRPr lang="en-US" sz="1600" cap="none" dirty="0">
              <a:latin typeface="Source Sans Pro" panose="020B0503030403020204" pitchFamily="34" charset="0"/>
              <a:ea typeface="Source Sans Pro" panose="020B0503030403020204" pitchFamily="34" charset="0"/>
            </a:endParaRPr>
          </a:p>
        </p:txBody>
      </p:sp>
      <p:pic>
        <p:nvPicPr>
          <p:cNvPr id="26" name="Picture 25">
            <a:extLst>
              <a:ext uri="{FF2B5EF4-FFF2-40B4-BE49-F238E27FC236}">
                <a16:creationId xmlns:a16="http://schemas.microsoft.com/office/drawing/2014/main" id="{29228EE5-5668-4005-BFA4-9EFD15003A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37929" y="110142"/>
            <a:ext cx="2157113" cy="640089"/>
          </a:xfrm>
          <a:prstGeom prst="rect">
            <a:avLst/>
          </a:prstGeom>
        </p:spPr>
      </p:pic>
      <p:pic>
        <p:nvPicPr>
          <p:cNvPr id="7" name="Picture 6">
            <a:extLst>
              <a:ext uri="{FF2B5EF4-FFF2-40B4-BE49-F238E27FC236}">
                <a16:creationId xmlns:a16="http://schemas.microsoft.com/office/drawing/2014/main" id="{20533A19-3175-8BD8-928F-F07B9D90FE9A}"/>
              </a:ext>
            </a:extLst>
          </p:cNvPr>
          <p:cNvPicPr>
            <a:picLocks noChangeAspect="1"/>
          </p:cNvPicPr>
          <p:nvPr/>
        </p:nvPicPr>
        <p:blipFill>
          <a:blip r:embed="rId4"/>
          <a:stretch>
            <a:fillRect/>
          </a:stretch>
        </p:blipFill>
        <p:spPr>
          <a:xfrm>
            <a:off x="982379" y="2571750"/>
            <a:ext cx="6626735" cy="2495292"/>
          </a:xfrm>
          <a:prstGeom prst="rect">
            <a:avLst/>
          </a:prstGeom>
        </p:spPr>
      </p:pic>
    </p:spTree>
    <p:extLst>
      <p:ext uri="{BB962C8B-B14F-4D97-AF65-F5344CB8AC3E}">
        <p14:creationId xmlns:p14="http://schemas.microsoft.com/office/powerpoint/2010/main" val="464335234"/>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287866" y="586288"/>
            <a:ext cx="8387821" cy="359992"/>
          </a:xfrm>
        </p:spPr>
        <p:txBody>
          <a:bodyPr/>
          <a:lstStyle/>
          <a:p>
            <a:r>
              <a:rPr lang="en-US" b="1" dirty="0">
                <a:solidFill>
                  <a:schemeClr val="accent2"/>
                </a:solidFill>
                <a:latin typeface="Raleway" panose="020B0003030101060003" pitchFamily="34" charset="0"/>
              </a:rPr>
              <a:t>Changes to the Biographical sketch</a:t>
            </a:r>
            <a:endParaRPr lang="en-US" b="1" dirty="0">
              <a:solidFill>
                <a:schemeClr val="bg2">
                  <a:lumMod val="25000"/>
                </a:schemeClr>
              </a:solidFill>
              <a:latin typeface="Raleway" panose="020B0003030101060003" pitchFamily="34" charset="0"/>
            </a:endParaRPr>
          </a:p>
        </p:txBody>
      </p:sp>
      <p:sp>
        <p:nvSpPr>
          <p:cNvPr id="11" name="Text Placeholder 2">
            <a:extLst>
              <a:ext uri="{FF2B5EF4-FFF2-40B4-BE49-F238E27FC236}">
                <a16:creationId xmlns:a16="http://schemas.microsoft.com/office/drawing/2014/main" id="{24FA4692-BBBE-4335-AB12-4F6E8B83F585}"/>
              </a:ext>
            </a:extLst>
          </p:cNvPr>
          <p:cNvSpPr txBox="1">
            <a:spLocks/>
          </p:cNvSpPr>
          <p:nvPr/>
        </p:nvSpPr>
        <p:spPr>
          <a:xfrm>
            <a:off x="287866" y="1215930"/>
            <a:ext cx="8695267" cy="3413439"/>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700"/>
              </a:lnSpc>
            </a:pPr>
            <a:endParaRPr lang="en-US" sz="1300" dirty="0">
              <a:latin typeface="Raleway" panose="020B0003030101060003"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B0695D3-5ECC-4DC8-A5C8-7A15A1C2D5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37929" y="110142"/>
            <a:ext cx="2157113" cy="640089"/>
          </a:xfrm>
          <a:prstGeom prst="rect">
            <a:avLst/>
          </a:prstGeom>
        </p:spPr>
      </p:pic>
      <p:sp>
        <p:nvSpPr>
          <p:cNvPr id="4" name="TextBox 3">
            <a:extLst>
              <a:ext uri="{FF2B5EF4-FFF2-40B4-BE49-F238E27FC236}">
                <a16:creationId xmlns:a16="http://schemas.microsoft.com/office/drawing/2014/main" id="{2CE442FF-8ED5-0886-B21E-BA4E7E3FAB1B}"/>
              </a:ext>
            </a:extLst>
          </p:cNvPr>
          <p:cNvSpPr txBox="1"/>
          <p:nvPr/>
        </p:nvSpPr>
        <p:spPr>
          <a:xfrm>
            <a:off x="134141" y="1141782"/>
            <a:ext cx="8695267" cy="4093428"/>
          </a:xfrm>
          <a:prstGeom prst="rect">
            <a:avLst/>
          </a:prstGeom>
          <a:noFill/>
        </p:spPr>
        <p:txBody>
          <a:bodyPr wrap="square">
            <a:spAutoFit/>
          </a:bodyPr>
          <a:lstStyle/>
          <a:p>
            <a:pPr marL="342900" indent="-342900" algn="l">
              <a:buFont typeface="Arial" panose="020B0604020202020204" pitchFamily="34" charset="0"/>
              <a:buChar char="•"/>
            </a:pPr>
            <a:r>
              <a:rPr lang="en-US" sz="2000" i="0" dirty="0">
                <a:effectLst/>
                <a:latin typeface="Source Sans Pro" panose="020B0503030403020204" pitchFamily="34" charset="0"/>
                <a:ea typeface="Source Sans Pro" panose="020B0503030403020204" pitchFamily="34" charset="0"/>
              </a:rPr>
              <a:t>Continue to </a:t>
            </a:r>
            <a:r>
              <a:rPr lang="en-US" sz="2000" b="0" i="0" dirty="0">
                <a:solidFill>
                  <a:srgbClr val="1B1B1B"/>
                </a:solidFill>
                <a:effectLst/>
                <a:latin typeface="Source Sans Pro" panose="020B0503030403020204" pitchFamily="34" charset="0"/>
                <a:ea typeface="Source Sans Pro" panose="020B0503030403020204" pitchFamily="34" charset="0"/>
              </a:rPr>
              <a:t>use </a:t>
            </a:r>
            <a:r>
              <a:rPr lang="en-US" sz="2000" b="0" i="0" u="none" strike="noStrike" dirty="0">
                <a:solidFill>
                  <a:srgbClr val="0076D6"/>
                </a:solidFill>
                <a:effectLst/>
                <a:latin typeface="Source Sans Pro" panose="020B0503030403020204" pitchFamily="34" charset="0"/>
                <a:ea typeface="Source Sans Pro" panose="020B0503030403020204" pitchFamily="34" charset="0"/>
                <a:hlinkClick r:id="rId3"/>
              </a:rPr>
              <a:t>SciENcv: Science Experts Network Curriculum Vitae</a:t>
            </a:r>
            <a:r>
              <a:rPr lang="en-US" sz="2000" b="0" i="0" dirty="0">
                <a:solidFill>
                  <a:srgbClr val="1B1B1B"/>
                </a:solidFill>
                <a:effectLst/>
                <a:latin typeface="Source Sans Pro" panose="020B0503030403020204" pitchFamily="34" charset="0"/>
                <a:ea typeface="Source Sans Pro" panose="020B0503030403020204" pitchFamily="34" charset="0"/>
              </a:rPr>
              <a:t> </a:t>
            </a:r>
            <a:r>
              <a:rPr lang="en-US" sz="2000" i="0" dirty="0">
                <a:effectLst/>
                <a:latin typeface="Source Sans Pro" panose="020B0503030403020204" pitchFamily="34" charset="0"/>
                <a:ea typeface="Source Sans Pro" panose="020B0503030403020204" pitchFamily="34" charset="0"/>
              </a:rPr>
              <a:t>tool to develop biosketches.  It has been updated to address the new </a:t>
            </a:r>
            <a:r>
              <a:rPr lang="en-US" sz="2000" i="0">
                <a:effectLst/>
                <a:latin typeface="Source Sans Pro" panose="020B0503030403020204" pitchFamily="34" charset="0"/>
                <a:ea typeface="Source Sans Pro" panose="020B0503030403020204" pitchFamily="34" charset="0"/>
              </a:rPr>
              <a:t>requirements.</a:t>
            </a:r>
          </a:p>
          <a:p>
            <a:pPr marL="342900" indent="-342900" algn="l">
              <a:buFont typeface="Arial" panose="020B0604020202020204" pitchFamily="34" charset="0"/>
              <a:buChar char="•"/>
            </a:pPr>
            <a:r>
              <a:rPr lang="en-US" sz="2000" i="0">
                <a:effectLst/>
                <a:latin typeface="Source Sans Pro" panose="020B0503030403020204" pitchFamily="34" charset="0"/>
                <a:ea typeface="Source Sans Pro" panose="020B0503030403020204" pitchFamily="34" charset="0"/>
              </a:rPr>
              <a:t>No </a:t>
            </a:r>
            <a:r>
              <a:rPr lang="en-US" sz="2000" i="0" dirty="0">
                <a:effectLst/>
                <a:latin typeface="Source Sans Pro" panose="020B0503030403020204" pitchFamily="34" charset="0"/>
                <a:ea typeface="Source Sans Pro" panose="020B0503030403020204" pitchFamily="34" charset="0"/>
              </a:rPr>
              <a:t>page limitation</a:t>
            </a:r>
          </a:p>
          <a:p>
            <a:pPr marL="342900" indent="-342900" algn="l">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Added required Certification that Key Personnel are not part of a Malign foreign talent recruitment programs </a:t>
            </a:r>
          </a:p>
          <a:p>
            <a:pPr marL="342900" indent="-342900" algn="l">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 Removed Synergistic Activities and now requires this to be uploaded as a separate 1 page document as part of the Senior Key Personnel documents at proposal stage.  It should include a list of up to five distinct examples that demonstrates the broader impact of the individual’s professional and scholarly activities.</a:t>
            </a:r>
          </a:p>
          <a:p>
            <a:pPr algn="l"/>
            <a:endParaRPr lang="en-US" sz="2000" dirty="0">
              <a:latin typeface="Source Sans Pro" panose="020B0503030403020204" pitchFamily="34" charset="0"/>
              <a:ea typeface="Source Sans Pro" panose="020B0503030403020204" pitchFamily="34" charset="0"/>
            </a:endParaRPr>
          </a:p>
          <a:p>
            <a:pPr algn="l"/>
            <a:r>
              <a:rPr lang="en-US" sz="2000" i="0" dirty="0">
                <a:effectLst/>
                <a:latin typeface="Source Sans Pro" panose="020B0503030403020204" pitchFamily="34" charset="0"/>
                <a:ea typeface="Source Sans Pro" panose="020B0503030403020204" pitchFamily="34" charset="0"/>
              </a:rPr>
              <a:t> For instructions and additional Information please visit </a:t>
            </a:r>
            <a:r>
              <a:rPr lang="en-US" sz="2000" i="0" dirty="0">
                <a:effectLst/>
                <a:latin typeface="Source Sans Pro" panose="020B0503030403020204" pitchFamily="34" charset="0"/>
                <a:ea typeface="Source Sans Pro" panose="020B0503030403020204" pitchFamily="34" charset="0"/>
                <a:hlinkClick r:id="rId4"/>
              </a:rPr>
              <a:t>The Biographical Sketch Common Form</a:t>
            </a:r>
            <a:r>
              <a:rPr lang="en-US" sz="2000" i="0" dirty="0">
                <a:effectLst/>
                <a:latin typeface="Source Sans Pro" panose="020B0503030403020204" pitchFamily="34" charset="0"/>
                <a:ea typeface="Source Sans Pro" panose="020B0503030403020204" pitchFamily="34" charset="0"/>
              </a:rPr>
              <a:t>. </a:t>
            </a:r>
          </a:p>
        </p:txBody>
      </p:sp>
    </p:spTree>
    <p:extLst>
      <p:ext uri="{BB962C8B-B14F-4D97-AF65-F5344CB8AC3E}">
        <p14:creationId xmlns:p14="http://schemas.microsoft.com/office/powerpoint/2010/main" val="4067350628"/>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287866" y="748680"/>
            <a:ext cx="8387821" cy="359992"/>
          </a:xfrm>
        </p:spPr>
        <p:txBody>
          <a:bodyPr/>
          <a:lstStyle/>
          <a:p>
            <a:r>
              <a:rPr lang="en-US" b="1" dirty="0">
                <a:solidFill>
                  <a:schemeClr val="accent2"/>
                </a:solidFill>
                <a:latin typeface="Raleway" panose="020B0003030101060003" pitchFamily="34" charset="0"/>
              </a:rPr>
              <a:t>Changes to the Current and pending (other) support</a:t>
            </a:r>
            <a:endParaRPr lang="en-US" b="1" dirty="0">
              <a:solidFill>
                <a:schemeClr val="bg2">
                  <a:lumMod val="25000"/>
                </a:schemeClr>
              </a:solidFill>
              <a:latin typeface="Raleway" panose="020B0003030101060003" pitchFamily="34" charset="0"/>
            </a:endParaRPr>
          </a:p>
        </p:txBody>
      </p:sp>
      <p:sp>
        <p:nvSpPr>
          <p:cNvPr id="11" name="Text Placeholder 2">
            <a:extLst>
              <a:ext uri="{FF2B5EF4-FFF2-40B4-BE49-F238E27FC236}">
                <a16:creationId xmlns:a16="http://schemas.microsoft.com/office/drawing/2014/main" id="{24FA4692-BBBE-4335-AB12-4F6E8B83F585}"/>
              </a:ext>
            </a:extLst>
          </p:cNvPr>
          <p:cNvSpPr txBox="1">
            <a:spLocks/>
          </p:cNvSpPr>
          <p:nvPr/>
        </p:nvSpPr>
        <p:spPr>
          <a:xfrm>
            <a:off x="287866" y="1215930"/>
            <a:ext cx="8695267" cy="3413439"/>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700"/>
              </a:lnSpc>
            </a:pPr>
            <a:endParaRPr lang="en-US" sz="1300" dirty="0">
              <a:latin typeface="Raleway" panose="020B0003030101060003"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B0695D3-5ECC-4DC8-A5C8-7A15A1C2D5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37929" y="110142"/>
            <a:ext cx="2157113" cy="640089"/>
          </a:xfrm>
          <a:prstGeom prst="rect">
            <a:avLst/>
          </a:prstGeom>
        </p:spPr>
      </p:pic>
      <p:sp>
        <p:nvSpPr>
          <p:cNvPr id="4" name="TextBox 3">
            <a:extLst>
              <a:ext uri="{FF2B5EF4-FFF2-40B4-BE49-F238E27FC236}">
                <a16:creationId xmlns:a16="http://schemas.microsoft.com/office/drawing/2014/main" id="{2CE442FF-8ED5-0886-B21E-BA4E7E3FAB1B}"/>
              </a:ext>
            </a:extLst>
          </p:cNvPr>
          <p:cNvSpPr txBox="1"/>
          <p:nvPr/>
        </p:nvSpPr>
        <p:spPr>
          <a:xfrm>
            <a:off x="160867" y="1525141"/>
            <a:ext cx="4953000" cy="3170099"/>
          </a:xfrm>
          <a:prstGeom prst="rect">
            <a:avLst/>
          </a:prstGeom>
          <a:noFill/>
        </p:spPr>
        <p:txBody>
          <a:bodyPr wrap="square">
            <a:spAutoFit/>
          </a:bodyPr>
          <a:lstStyle/>
          <a:p>
            <a:pPr marL="342900" indent="-342900" algn="l">
              <a:buFont typeface="Arial" panose="020B0604020202020204" pitchFamily="34" charset="0"/>
              <a:buChar char="•"/>
            </a:pPr>
            <a:r>
              <a:rPr lang="en-US" sz="2000" i="0" dirty="0">
                <a:effectLst/>
                <a:latin typeface="Source Sans Pro" panose="020B0503030403020204" pitchFamily="34" charset="0"/>
                <a:ea typeface="Source Sans Pro" panose="020B0503030403020204" pitchFamily="34" charset="0"/>
              </a:rPr>
              <a:t>Continue to </a:t>
            </a:r>
            <a:r>
              <a:rPr lang="en-US" sz="2000" b="0" i="0" dirty="0">
                <a:solidFill>
                  <a:srgbClr val="1B1B1B"/>
                </a:solidFill>
                <a:effectLst/>
                <a:latin typeface="Source Sans Pro" panose="020B0503030403020204" pitchFamily="34" charset="0"/>
                <a:ea typeface="Source Sans Pro" panose="020B0503030403020204" pitchFamily="34" charset="0"/>
              </a:rPr>
              <a:t>use </a:t>
            </a:r>
            <a:r>
              <a:rPr lang="en-US" sz="2000" b="0" i="0" u="none" strike="noStrike" dirty="0">
                <a:solidFill>
                  <a:srgbClr val="0076D6"/>
                </a:solidFill>
                <a:effectLst/>
                <a:latin typeface="Source Sans Pro" panose="020B0503030403020204" pitchFamily="34" charset="0"/>
                <a:ea typeface="Source Sans Pro" panose="020B0503030403020204" pitchFamily="34" charset="0"/>
                <a:hlinkClick r:id="rId3"/>
              </a:rPr>
              <a:t>SciENcv: Science Experts Network Curriculum Vitae</a:t>
            </a:r>
            <a:r>
              <a:rPr lang="en-US" sz="2000" b="0" i="0" dirty="0">
                <a:solidFill>
                  <a:srgbClr val="1B1B1B"/>
                </a:solidFill>
                <a:effectLst/>
                <a:latin typeface="Source Sans Pro" panose="020B0503030403020204" pitchFamily="34" charset="0"/>
                <a:ea typeface="Source Sans Pro" panose="020B0503030403020204" pitchFamily="34" charset="0"/>
              </a:rPr>
              <a:t> </a:t>
            </a:r>
            <a:r>
              <a:rPr lang="en-US" sz="2000" i="0" dirty="0">
                <a:effectLst/>
                <a:latin typeface="Source Sans Pro" panose="020B0503030403020204" pitchFamily="34" charset="0"/>
                <a:ea typeface="Source Sans Pro" panose="020B0503030403020204" pitchFamily="34" charset="0"/>
              </a:rPr>
              <a:t>tool to develop </a:t>
            </a:r>
            <a:r>
              <a:rPr lang="en-US" sz="2000" dirty="0">
                <a:latin typeface="Source Sans Pro" panose="020B0503030403020204" pitchFamily="34" charset="0"/>
                <a:ea typeface="Source Sans Pro" panose="020B0503030403020204" pitchFamily="34" charset="0"/>
              </a:rPr>
              <a:t>Current and Pending</a:t>
            </a:r>
            <a:r>
              <a:rPr lang="en-US" sz="2000" i="0" dirty="0">
                <a:effectLst/>
                <a:latin typeface="Source Sans Pro" panose="020B0503030403020204" pitchFamily="34" charset="0"/>
                <a:ea typeface="Source Sans Pro" panose="020B0503030403020204" pitchFamily="34" charset="0"/>
              </a:rPr>
              <a:t>.  It has been updated to address the new requirements. </a:t>
            </a:r>
          </a:p>
          <a:p>
            <a:pPr marL="342900" indent="-342900" algn="l">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Added required certification that Key Personnel are not part of a Malign foreign talent recruitment programs </a:t>
            </a:r>
          </a:p>
          <a:p>
            <a:pPr algn="l"/>
            <a:endParaRPr lang="en-US" sz="2000" dirty="0">
              <a:latin typeface="Source Sans Pro" panose="020B0503030403020204" pitchFamily="34" charset="0"/>
              <a:ea typeface="Source Sans Pro" panose="020B0503030403020204" pitchFamily="34" charset="0"/>
            </a:endParaRPr>
          </a:p>
          <a:p>
            <a:pPr algn="l"/>
            <a:r>
              <a:rPr lang="en-US" sz="2000" i="0" dirty="0">
                <a:effectLst/>
                <a:latin typeface="Source Sans Pro" panose="020B0503030403020204" pitchFamily="34" charset="0"/>
                <a:ea typeface="Source Sans Pro" panose="020B0503030403020204" pitchFamily="34" charset="0"/>
              </a:rPr>
              <a:t> </a:t>
            </a:r>
          </a:p>
        </p:txBody>
      </p:sp>
      <p:sp>
        <p:nvSpPr>
          <p:cNvPr id="3" name="TextBox 2">
            <a:extLst>
              <a:ext uri="{FF2B5EF4-FFF2-40B4-BE49-F238E27FC236}">
                <a16:creationId xmlns:a16="http://schemas.microsoft.com/office/drawing/2014/main" id="{AF34F31D-C809-BB34-05D0-913AB2FE52B4}"/>
              </a:ext>
            </a:extLst>
          </p:cNvPr>
          <p:cNvSpPr txBox="1"/>
          <p:nvPr/>
        </p:nvSpPr>
        <p:spPr>
          <a:xfrm>
            <a:off x="430823" y="4237892"/>
            <a:ext cx="7605346" cy="523220"/>
          </a:xfrm>
          <a:prstGeom prst="rect">
            <a:avLst/>
          </a:prstGeom>
          <a:noFill/>
        </p:spPr>
        <p:txBody>
          <a:bodyPr wrap="square" rtlCol="0">
            <a:spAutoFit/>
          </a:bodyPr>
          <a:lstStyle/>
          <a:p>
            <a:r>
              <a:rPr lang="en-US" sz="1400" i="0" dirty="0">
                <a:effectLst/>
                <a:latin typeface="Source Sans Pro" panose="020B0503030403020204" pitchFamily="34" charset="0"/>
                <a:ea typeface="Source Sans Pro" panose="020B0503030403020204" pitchFamily="34" charset="0"/>
              </a:rPr>
              <a:t>For instructions and additional Information please </a:t>
            </a:r>
            <a:r>
              <a:rPr lang="en-US" sz="1400" i="0" dirty="0">
                <a:effectLst/>
                <a:latin typeface="Source Sans Pro" panose="020B0503030403020204" pitchFamily="34" charset="0"/>
                <a:ea typeface="Source Sans Pro" panose="020B0503030403020204" pitchFamily="34" charset="0"/>
                <a:hlinkClick r:id="rId4"/>
              </a:rPr>
              <a:t>visit Current and Pending (Other Support) Common Form</a:t>
            </a:r>
            <a:r>
              <a:rPr lang="en-US" sz="1400" i="0" dirty="0">
                <a:effectLst/>
                <a:latin typeface="Source Sans Pro" panose="020B0503030403020204" pitchFamily="34" charset="0"/>
                <a:ea typeface="Source Sans Pro" panose="020B0503030403020204" pitchFamily="34" charset="0"/>
              </a:rPr>
              <a:t>.</a:t>
            </a:r>
            <a:endParaRPr lang="en-US" dirty="0"/>
          </a:p>
        </p:txBody>
      </p:sp>
      <p:pic>
        <p:nvPicPr>
          <p:cNvPr id="6146" name="Picture 2" descr="Funding Sources Stock Illustrations – 113 Funding Sources Stock  Illustrations, Vectors &amp; Clipart - Dreamstime">
            <a:extLst>
              <a:ext uri="{FF2B5EF4-FFF2-40B4-BE49-F238E27FC236}">
                <a16:creationId xmlns:a16="http://schemas.microsoft.com/office/drawing/2014/main" id="{3DE33A8F-967B-F511-3689-6A72D7A810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0359" y="1525141"/>
            <a:ext cx="2334683" cy="2334683"/>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717487"/>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160866" y="750231"/>
            <a:ext cx="8387821" cy="359992"/>
          </a:xfrm>
        </p:spPr>
        <p:txBody>
          <a:bodyPr/>
          <a:lstStyle/>
          <a:p>
            <a:r>
              <a:rPr lang="en-US" b="1" dirty="0">
                <a:solidFill>
                  <a:schemeClr val="accent2"/>
                </a:solidFill>
                <a:latin typeface="Raleway" panose="020B0003030101060003" pitchFamily="34" charset="0"/>
              </a:rPr>
              <a:t>Mentoring plan for graduate students</a:t>
            </a:r>
            <a:endParaRPr lang="en-US" b="1" dirty="0">
              <a:solidFill>
                <a:schemeClr val="bg2">
                  <a:lumMod val="25000"/>
                </a:schemeClr>
              </a:solidFill>
              <a:latin typeface="Raleway" panose="020B0003030101060003" pitchFamily="34" charset="0"/>
            </a:endParaRPr>
          </a:p>
        </p:txBody>
      </p:sp>
      <p:sp>
        <p:nvSpPr>
          <p:cNvPr id="11" name="Text Placeholder 2">
            <a:extLst>
              <a:ext uri="{FF2B5EF4-FFF2-40B4-BE49-F238E27FC236}">
                <a16:creationId xmlns:a16="http://schemas.microsoft.com/office/drawing/2014/main" id="{24FA4692-BBBE-4335-AB12-4F6E8B83F585}"/>
              </a:ext>
            </a:extLst>
          </p:cNvPr>
          <p:cNvSpPr txBox="1">
            <a:spLocks/>
          </p:cNvSpPr>
          <p:nvPr/>
        </p:nvSpPr>
        <p:spPr>
          <a:xfrm>
            <a:off x="287866" y="1215930"/>
            <a:ext cx="8695267" cy="3413439"/>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700"/>
              </a:lnSpc>
            </a:pPr>
            <a:endParaRPr lang="en-US" sz="1300" dirty="0">
              <a:latin typeface="Raleway" panose="020B0003030101060003"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B0695D3-5ECC-4DC8-A5C8-7A15A1C2D5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37929" y="110142"/>
            <a:ext cx="2157113" cy="640089"/>
          </a:xfrm>
          <a:prstGeom prst="rect">
            <a:avLst/>
          </a:prstGeom>
        </p:spPr>
      </p:pic>
      <p:sp>
        <p:nvSpPr>
          <p:cNvPr id="4" name="TextBox 3">
            <a:extLst>
              <a:ext uri="{FF2B5EF4-FFF2-40B4-BE49-F238E27FC236}">
                <a16:creationId xmlns:a16="http://schemas.microsoft.com/office/drawing/2014/main" id="{2CE442FF-8ED5-0886-B21E-BA4E7E3FAB1B}"/>
              </a:ext>
            </a:extLst>
          </p:cNvPr>
          <p:cNvSpPr txBox="1"/>
          <p:nvPr/>
        </p:nvSpPr>
        <p:spPr>
          <a:xfrm>
            <a:off x="114511" y="1750312"/>
            <a:ext cx="5515822" cy="3477875"/>
          </a:xfrm>
          <a:prstGeom prst="rect">
            <a:avLst/>
          </a:prstGeom>
          <a:noFill/>
        </p:spPr>
        <p:txBody>
          <a:bodyPr wrap="square">
            <a:spAutoFit/>
          </a:bodyPr>
          <a:lstStyle/>
          <a:p>
            <a:pPr marL="342900" indent="-342900" algn="l">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Mentoring plan shall not to exceed one page. </a:t>
            </a:r>
          </a:p>
          <a:p>
            <a:pPr marL="342900" indent="-342900" algn="l">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There are not separate plans for graduate students and postdoctoral scholars.</a:t>
            </a:r>
          </a:p>
          <a:p>
            <a:pPr marL="342900" indent="-342900" algn="l">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A single plan must be included for all graduate students or postdoctoral researchers supported by the project regardless of whether they reside at the submitting organization, any subrecipient organization, or at any organization participating in a simultaneously submitted collaborative proposal. </a:t>
            </a:r>
          </a:p>
          <a:p>
            <a:pPr algn="l"/>
            <a:endParaRPr lang="en-US" sz="2000" i="0" dirty="0">
              <a:effectLst/>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77F64392-88B0-82B2-377A-83D49950BD10}"/>
              </a:ext>
            </a:extLst>
          </p:cNvPr>
          <p:cNvSpPr txBox="1"/>
          <p:nvPr/>
        </p:nvSpPr>
        <p:spPr>
          <a:xfrm>
            <a:off x="160866" y="1081553"/>
            <a:ext cx="8593667" cy="707886"/>
          </a:xfrm>
          <a:prstGeom prst="rect">
            <a:avLst/>
          </a:prstGeom>
          <a:noFill/>
        </p:spPr>
        <p:txBody>
          <a:bodyPr wrap="square" rtlCol="0">
            <a:spAutoFit/>
          </a:bodyPr>
          <a:lstStyle/>
          <a:p>
            <a:pPr algn="l"/>
            <a:r>
              <a:rPr lang="en-US" sz="2000" dirty="0">
                <a:latin typeface="Source Sans Pro" panose="020B0503030403020204" pitchFamily="34" charset="0"/>
                <a:ea typeface="Source Sans Pro" panose="020B0503030403020204" pitchFamily="34" charset="0"/>
              </a:rPr>
              <a:t>Funding proposals for graduate students and/or postdoctoral scholars must include a mentoring plan.  </a:t>
            </a:r>
          </a:p>
        </p:txBody>
      </p:sp>
      <p:pic>
        <p:nvPicPr>
          <p:cNvPr id="6" name="Picture 2" descr="Clinical Trial Diversity, Equity, and ...">
            <a:extLst>
              <a:ext uri="{FF2B5EF4-FFF2-40B4-BE49-F238E27FC236}">
                <a16:creationId xmlns:a16="http://schemas.microsoft.com/office/drawing/2014/main" id="{22568FC0-C3EE-3B9E-6B1A-41A6E152B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9247" y="1613529"/>
            <a:ext cx="2950685" cy="2210166"/>
          </a:xfrm>
          <a:prstGeom prst="rect">
            <a:avLst/>
          </a:prstGeom>
          <a:noFill/>
          <a:effectLst>
            <a:reflection stA="77000" endPos="430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865037"/>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287865" y="781790"/>
            <a:ext cx="8387821" cy="359992"/>
          </a:xfrm>
        </p:spPr>
        <p:txBody>
          <a:bodyPr/>
          <a:lstStyle/>
          <a:p>
            <a:r>
              <a:rPr lang="en-US" b="1" dirty="0">
                <a:solidFill>
                  <a:schemeClr val="accent2"/>
                </a:solidFill>
                <a:latin typeface="Raleway" panose="020B0003030101060003" pitchFamily="34" charset="0"/>
              </a:rPr>
              <a:t>Individual development plans for graduate students and post docs</a:t>
            </a:r>
            <a:endParaRPr lang="en-US" b="1" dirty="0">
              <a:solidFill>
                <a:schemeClr val="bg2">
                  <a:lumMod val="25000"/>
                </a:schemeClr>
              </a:solidFill>
              <a:latin typeface="Raleway" panose="020B0003030101060003" pitchFamily="34" charset="0"/>
            </a:endParaRPr>
          </a:p>
        </p:txBody>
      </p:sp>
      <p:sp>
        <p:nvSpPr>
          <p:cNvPr id="11" name="Text Placeholder 2">
            <a:extLst>
              <a:ext uri="{FF2B5EF4-FFF2-40B4-BE49-F238E27FC236}">
                <a16:creationId xmlns:a16="http://schemas.microsoft.com/office/drawing/2014/main" id="{24FA4692-BBBE-4335-AB12-4F6E8B83F585}"/>
              </a:ext>
            </a:extLst>
          </p:cNvPr>
          <p:cNvSpPr txBox="1">
            <a:spLocks/>
          </p:cNvSpPr>
          <p:nvPr/>
        </p:nvSpPr>
        <p:spPr>
          <a:xfrm>
            <a:off x="287866" y="1215930"/>
            <a:ext cx="8695267" cy="3413439"/>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700"/>
              </a:lnSpc>
            </a:pPr>
            <a:endParaRPr lang="en-US" sz="1300" dirty="0">
              <a:latin typeface="Raleway" panose="020B0003030101060003"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B0695D3-5ECC-4DC8-A5C8-7A15A1C2D5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37929" y="110142"/>
            <a:ext cx="2157113" cy="640089"/>
          </a:xfrm>
          <a:prstGeom prst="rect">
            <a:avLst/>
          </a:prstGeom>
        </p:spPr>
      </p:pic>
      <p:sp>
        <p:nvSpPr>
          <p:cNvPr id="4" name="TextBox 3">
            <a:extLst>
              <a:ext uri="{FF2B5EF4-FFF2-40B4-BE49-F238E27FC236}">
                <a16:creationId xmlns:a16="http://schemas.microsoft.com/office/drawing/2014/main" id="{2CE442FF-8ED5-0886-B21E-BA4E7E3FAB1B}"/>
              </a:ext>
            </a:extLst>
          </p:cNvPr>
          <p:cNvSpPr txBox="1"/>
          <p:nvPr/>
        </p:nvSpPr>
        <p:spPr>
          <a:xfrm>
            <a:off x="287865" y="1575922"/>
            <a:ext cx="8695267" cy="3477875"/>
          </a:xfrm>
          <a:prstGeom prst="rect">
            <a:avLst/>
          </a:prstGeom>
          <a:noFill/>
        </p:spPr>
        <p:txBody>
          <a:bodyPr wrap="square">
            <a:spAutoFit/>
          </a:bodyPr>
          <a:lstStyle/>
          <a:p>
            <a:pPr algn="l"/>
            <a:r>
              <a:rPr lang="en-US" sz="2000" dirty="0">
                <a:latin typeface="Source Sans Pro" panose="020B0503030403020204" pitchFamily="34" charset="0"/>
                <a:ea typeface="Source Sans Pro" panose="020B0503030403020204" pitchFamily="34" charset="0"/>
              </a:rPr>
              <a:t>F</a:t>
            </a:r>
            <a:r>
              <a:rPr lang="en-US" sz="2000" i="0" dirty="0">
                <a:effectLst/>
                <a:latin typeface="Source Sans Pro" panose="020B0503030403020204" pitchFamily="34" charset="0"/>
                <a:ea typeface="Source Sans Pro" panose="020B0503030403020204" pitchFamily="34" charset="0"/>
              </a:rPr>
              <a:t>or each NSF award that provides substantial support to postdoctoral scholars and graduate students, each individual must have an Individual Development Plan, which is updated annually, that maps the educational goals, career exploration, and professional development of the individual. </a:t>
            </a:r>
          </a:p>
          <a:p>
            <a:pPr algn="l"/>
            <a:endParaRPr lang="en-US" sz="2000" dirty="0">
              <a:latin typeface="Source Sans Pro" panose="020B0503030403020204" pitchFamily="34" charset="0"/>
              <a:ea typeface="Source Sans Pro" panose="020B0503030403020204" pitchFamily="34" charset="0"/>
            </a:endParaRPr>
          </a:p>
          <a:p>
            <a:pPr algn="l"/>
            <a:r>
              <a:rPr lang="en-US" sz="2000" i="0" dirty="0">
                <a:effectLst/>
                <a:latin typeface="Source Sans Pro" panose="020B0503030403020204" pitchFamily="34" charset="0"/>
                <a:ea typeface="Source Sans Pro" panose="020B0503030403020204" pitchFamily="34" charset="0"/>
              </a:rPr>
              <a:t>NSF defines “substantial support” as an individual that has received one person month or more during the annual reporting period.</a:t>
            </a:r>
          </a:p>
          <a:p>
            <a:pPr algn="l"/>
            <a:endParaRPr lang="en-US" sz="2000" dirty="0">
              <a:latin typeface="Source Sans Pro" panose="020B0503030403020204" pitchFamily="34" charset="0"/>
              <a:ea typeface="Source Sans Pro" panose="020B0503030403020204" pitchFamily="34" charset="0"/>
            </a:endParaRPr>
          </a:p>
          <a:p>
            <a:pPr algn="l"/>
            <a:r>
              <a:rPr lang="en-US" sz="2000" dirty="0">
                <a:latin typeface="Source Sans Pro" panose="020B0503030403020204" pitchFamily="34" charset="0"/>
                <a:ea typeface="Source Sans Pro" panose="020B0503030403020204" pitchFamily="34" charset="0"/>
              </a:rPr>
              <a:t>These plans are not submitted to NSF, however the PI must retain these records and certify annually through the Progress Report that the plans are in place.</a:t>
            </a:r>
          </a:p>
          <a:p>
            <a:pPr algn="l"/>
            <a:endParaRPr lang="en-US" sz="2000" i="0" dirty="0">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93697635"/>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287865" y="766536"/>
            <a:ext cx="8387821" cy="359992"/>
          </a:xfrm>
        </p:spPr>
        <p:txBody>
          <a:bodyPr/>
          <a:lstStyle/>
          <a:p>
            <a:r>
              <a:rPr lang="en-US" b="1" dirty="0">
                <a:solidFill>
                  <a:schemeClr val="accent2"/>
                </a:solidFill>
                <a:latin typeface="Raleway" panose="020B0003030101060003" pitchFamily="34" charset="0"/>
              </a:rPr>
              <a:t>Post award addition of graduate students and post docs</a:t>
            </a:r>
            <a:endParaRPr lang="en-US" b="1" dirty="0">
              <a:solidFill>
                <a:schemeClr val="bg2">
                  <a:lumMod val="25000"/>
                </a:schemeClr>
              </a:solidFill>
              <a:latin typeface="Raleway" panose="020B0003030101060003" pitchFamily="34" charset="0"/>
            </a:endParaRPr>
          </a:p>
        </p:txBody>
      </p:sp>
      <p:sp>
        <p:nvSpPr>
          <p:cNvPr id="11" name="Text Placeholder 2">
            <a:extLst>
              <a:ext uri="{FF2B5EF4-FFF2-40B4-BE49-F238E27FC236}">
                <a16:creationId xmlns:a16="http://schemas.microsoft.com/office/drawing/2014/main" id="{24FA4692-BBBE-4335-AB12-4F6E8B83F585}"/>
              </a:ext>
            </a:extLst>
          </p:cNvPr>
          <p:cNvSpPr txBox="1">
            <a:spLocks/>
          </p:cNvSpPr>
          <p:nvPr/>
        </p:nvSpPr>
        <p:spPr>
          <a:xfrm>
            <a:off x="287866" y="1215930"/>
            <a:ext cx="8695267" cy="3413439"/>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700"/>
              </a:lnSpc>
            </a:pPr>
            <a:endParaRPr lang="en-US" sz="1300" dirty="0">
              <a:latin typeface="Raleway" panose="020B0003030101060003"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B0695D3-5ECC-4DC8-A5C8-7A15A1C2D5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37929" y="110142"/>
            <a:ext cx="2157113" cy="640089"/>
          </a:xfrm>
          <a:prstGeom prst="rect">
            <a:avLst/>
          </a:prstGeom>
        </p:spPr>
      </p:pic>
      <p:sp>
        <p:nvSpPr>
          <p:cNvPr id="4" name="TextBox 3">
            <a:extLst>
              <a:ext uri="{FF2B5EF4-FFF2-40B4-BE49-F238E27FC236}">
                <a16:creationId xmlns:a16="http://schemas.microsoft.com/office/drawing/2014/main" id="{2CE442FF-8ED5-0886-B21E-BA4E7E3FAB1B}"/>
              </a:ext>
            </a:extLst>
          </p:cNvPr>
          <p:cNvSpPr txBox="1"/>
          <p:nvPr/>
        </p:nvSpPr>
        <p:spPr>
          <a:xfrm>
            <a:off x="287865" y="1477950"/>
            <a:ext cx="8695267" cy="3785652"/>
          </a:xfrm>
          <a:prstGeom prst="rect">
            <a:avLst/>
          </a:prstGeom>
          <a:noFill/>
        </p:spPr>
        <p:txBody>
          <a:bodyPr wrap="square">
            <a:spAutoFit/>
          </a:bodyPr>
          <a:lstStyle/>
          <a:p>
            <a:pPr algn="l"/>
            <a:r>
              <a:rPr lang="en-US" sz="2000" u="sng" dirty="0">
                <a:latin typeface="Source Sans Pro" panose="020B0503030403020204" pitchFamily="34" charset="0"/>
                <a:ea typeface="Source Sans Pro" panose="020B0503030403020204" pitchFamily="34" charset="0"/>
              </a:rPr>
              <a:t>Mentoring Plan:</a:t>
            </a:r>
          </a:p>
          <a:p>
            <a:pPr algn="l"/>
            <a:r>
              <a:rPr lang="en-US" sz="2000" dirty="0">
                <a:latin typeface="Source Sans Pro" panose="020B0503030403020204" pitchFamily="34" charset="0"/>
                <a:ea typeface="Source Sans Pro" panose="020B0503030403020204" pitchFamily="34" charset="0"/>
              </a:rPr>
              <a:t>If the original proposal included a mentoring plan then no further documentation is needed.  If not, the PI needs to submit one to the NSF Program Officer.  Please CC’ your DCG Officer on the submission so we will have a record of the submission. </a:t>
            </a:r>
          </a:p>
          <a:p>
            <a:pPr algn="l"/>
            <a:endParaRPr lang="en-US" sz="2000" dirty="0">
              <a:latin typeface="Source Sans Pro" panose="020B0503030403020204" pitchFamily="34" charset="0"/>
              <a:ea typeface="Source Sans Pro" panose="020B0503030403020204" pitchFamily="34" charset="0"/>
            </a:endParaRPr>
          </a:p>
          <a:p>
            <a:pPr algn="l"/>
            <a:r>
              <a:rPr lang="en-US" sz="2000" u="sng" dirty="0">
                <a:latin typeface="Source Sans Pro" panose="020B0503030403020204" pitchFamily="34" charset="0"/>
                <a:ea typeface="Source Sans Pro" panose="020B0503030403020204" pitchFamily="34" charset="0"/>
              </a:rPr>
              <a:t>Individual Development Plan:</a:t>
            </a:r>
          </a:p>
          <a:p>
            <a:pPr algn="l"/>
            <a:r>
              <a:rPr lang="en-US" sz="2000" dirty="0">
                <a:latin typeface="Source Sans Pro" panose="020B0503030403020204" pitchFamily="34" charset="0"/>
                <a:ea typeface="Source Sans Pro" panose="020B0503030403020204" pitchFamily="34" charset="0"/>
              </a:rPr>
              <a:t>An Individual Development Plan will need to be created for each new post doc and graduate student and the PI will be required to certify to compliance with this requirement annually as part of the progress report.  These do not need to be provided to NSF but documentation should be kept by the PI.</a:t>
            </a:r>
          </a:p>
          <a:p>
            <a:pPr algn="l"/>
            <a:endParaRPr lang="en-US" sz="2000" i="0" dirty="0">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123466454"/>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287866" y="740822"/>
            <a:ext cx="8387821" cy="359992"/>
          </a:xfrm>
        </p:spPr>
        <p:txBody>
          <a:bodyPr/>
          <a:lstStyle/>
          <a:p>
            <a:r>
              <a:rPr lang="en-US" b="1" dirty="0">
                <a:solidFill>
                  <a:schemeClr val="accent2"/>
                </a:solidFill>
                <a:latin typeface="Raleway" panose="020B0003030101060003" pitchFamily="34" charset="0"/>
              </a:rPr>
              <a:t>Transfer of an award with grad students and post docs</a:t>
            </a:r>
            <a:endParaRPr lang="en-US" b="1" dirty="0">
              <a:solidFill>
                <a:schemeClr val="bg2">
                  <a:lumMod val="25000"/>
                </a:schemeClr>
              </a:solidFill>
              <a:latin typeface="Raleway" panose="020B0003030101060003" pitchFamily="34" charset="0"/>
            </a:endParaRPr>
          </a:p>
        </p:txBody>
      </p:sp>
      <p:sp>
        <p:nvSpPr>
          <p:cNvPr id="11" name="Text Placeholder 2">
            <a:extLst>
              <a:ext uri="{FF2B5EF4-FFF2-40B4-BE49-F238E27FC236}">
                <a16:creationId xmlns:a16="http://schemas.microsoft.com/office/drawing/2014/main" id="{24FA4692-BBBE-4335-AB12-4F6E8B83F585}"/>
              </a:ext>
            </a:extLst>
          </p:cNvPr>
          <p:cNvSpPr txBox="1">
            <a:spLocks/>
          </p:cNvSpPr>
          <p:nvPr/>
        </p:nvSpPr>
        <p:spPr>
          <a:xfrm>
            <a:off x="287866" y="1215930"/>
            <a:ext cx="8695267" cy="3413439"/>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700"/>
              </a:lnSpc>
            </a:pPr>
            <a:endParaRPr lang="en-US" sz="1300" dirty="0">
              <a:latin typeface="Raleway" panose="020B0003030101060003"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B0695D3-5ECC-4DC8-A5C8-7A15A1C2D5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37929" y="110142"/>
            <a:ext cx="2157113" cy="640089"/>
          </a:xfrm>
          <a:prstGeom prst="rect">
            <a:avLst/>
          </a:prstGeom>
        </p:spPr>
      </p:pic>
      <p:sp>
        <p:nvSpPr>
          <p:cNvPr id="4" name="TextBox 3">
            <a:extLst>
              <a:ext uri="{FF2B5EF4-FFF2-40B4-BE49-F238E27FC236}">
                <a16:creationId xmlns:a16="http://schemas.microsoft.com/office/drawing/2014/main" id="{2CE442FF-8ED5-0886-B21E-BA4E7E3FAB1B}"/>
              </a:ext>
            </a:extLst>
          </p:cNvPr>
          <p:cNvSpPr txBox="1"/>
          <p:nvPr/>
        </p:nvSpPr>
        <p:spPr>
          <a:xfrm>
            <a:off x="160867" y="1294012"/>
            <a:ext cx="4411133" cy="3416320"/>
          </a:xfrm>
          <a:prstGeom prst="rect">
            <a:avLst/>
          </a:prstGeom>
          <a:noFill/>
        </p:spPr>
        <p:txBody>
          <a:bodyPr wrap="square">
            <a:spAutoFit/>
          </a:bodyPr>
          <a:lstStyle/>
          <a:p>
            <a:pPr algn="l"/>
            <a:endParaRPr lang="en-US" sz="2400" dirty="0">
              <a:latin typeface="Source Sans Pro" panose="020B0503030403020204" pitchFamily="34" charset="0"/>
              <a:ea typeface="Source Sans Pro" panose="020B0503030403020204" pitchFamily="34" charset="0"/>
            </a:endParaRPr>
          </a:p>
          <a:p>
            <a:pPr algn="l"/>
            <a:r>
              <a:rPr lang="en-US" sz="2400" dirty="0">
                <a:latin typeface="Source Sans Pro" panose="020B0503030403020204" pitchFamily="34" charset="0"/>
                <a:ea typeface="Source Sans Pro" panose="020B0503030403020204" pitchFamily="34" charset="0"/>
              </a:rPr>
              <a:t>If the transfer includes funding  post docs and grad students, then the request must include a mentoring plan. The plan must be uploaded under “Mentoring Plan” in the Supplementary Documentation section of Research.gov. </a:t>
            </a:r>
            <a:endParaRPr lang="en-US" sz="2400" i="0" dirty="0">
              <a:effectLst/>
              <a:latin typeface="Source Sans Pro" panose="020B0503030403020204" pitchFamily="34" charset="0"/>
              <a:ea typeface="Source Sans Pro" panose="020B0503030403020204" pitchFamily="34" charset="0"/>
            </a:endParaRPr>
          </a:p>
        </p:txBody>
      </p:sp>
      <p:pic>
        <p:nvPicPr>
          <p:cNvPr id="5" name="Picture 4">
            <a:extLst>
              <a:ext uri="{FF2B5EF4-FFF2-40B4-BE49-F238E27FC236}">
                <a16:creationId xmlns:a16="http://schemas.microsoft.com/office/drawing/2014/main" id="{53070A53-371A-BB0C-27D9-923DF75A4B52}"/>
              </a:ext>
            </a:extLst>
          </p:cNvPr>
          <p:cNvPicPr>
            <a:picLocks noChangeAspect="1"/>
          </p:cNvPicPr>
          <p:nvPr/>
        </p:nvPicPr>
        <p:blipFill>
          <a:blip r:embed="rId3"/>
          <a:stretch>
            <a:fillRect/>
          </a:stretch>
        </p:blipFill>
        <p:spPr>
          <a:xfrm>
            <a:off x="5420901" y="1215930"/>
            <a:ext cx="3625732" cy="3203152"/>
          </a:xfrm>
          <a:prstGeom prst="rect">
            <a:avLst/>
          </a:prstGeom>
          <a:effectLst>
            <a:reflection blurRad="6350" stA="50000" endA="300" endPos="37000" dir="5400000" sy="-100000" algn="bl" rotWithShape="0"/>
          </a:effectLst>
        </p:spPr>
      </p:pic>
    </p:spTree>
    <p:extLst>
      <p:ext uri="{BB962C8B-B14F-4D97-AF65-F5344CB8AC3E}">
        <p14:creationId xmlns:p14="http://schemas.microsoft.com/office/powerpoint/2010/main" val="3406727614"/>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287866" y="744716"/>
            <a:ext cx="8387821" cy="359992"/>
          </a:xfrm>
        </p:spPr>
        <p:txBody>
          <a:bodyPr/>
          <a:lstStyle/>
          <a:p>
            <a:r>
              <a:rPr lang="en-US" b="1" dirty="0">
                <a:solidFill>
                  <a:schemeClr val="accent2"/>
                </a:solidFill>
                <a:latin typeface="Raleway" panose="020B0003030101060003" pitchFamily="34" charset="0"/>
              </a:rPr>
              <a:t>Proposals that impact Tribal nations</a:t>
            </a:r>
            <a:endParaRPr lang="en-US" b="1" dirty="0">
              <a:solidFill>
                <a:schemeClr val="bg2">
                  <a:lumMod val="25000"/>
                </a:schemeClr>
              </a:solidFill>
              <a:latin typeface="Raleway" panose="020B0003030101060003" pitchFamily="34" charset="0"/>
            </a:endParaRPr>
          </a:p>
        </p:txBody>
      </p:sp>
      <p:sp>
        <p:nvSpPr>
          <p:cNvPr id="11" name="Text Placeholder 2">
            <a:extLst>
              <a:ext uri="{FF2B5EF4-FFF2-40B4-BE49-F238E27FC236}">
                <a16:creationId xmlns:a16="http://schemas.microsoft.com/office/drawing/2014/main" id="{24FA4692-BBBE-4335-AB12-4F6E8B83F585}"/>
              </a:ext>
            </a:extLst>
          </p:cNvPr>
          <p:cNvSpPr txBox="1">
            <a:spLocks/>
          </p:cNvSpPr>
          <p:nvPr/>
        </p:nvSpPr>
        <p:spPr>
          <a:xfrm>
            <a:off x="287866" y="1215930"/>
            <a:ext cx="8695267" cy="3413439"/>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700"/>
              </a:lnSpc>
            </a:pPr>
            <a:endParaRPr lang="en-US" sz="1300" dirty="0">
              <a:latin typeface="Raleway" panose="020B0003030101060003"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B0695D3-5ECC-4DC8-A5C8-7A15A1C2D5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37929" y="110142"/>
            <a:ext cx="2157113" cy="640089"/>
          </a:xfrm>
          <a:prstGeom prst="rect">
            <a:avLst/>
          </a:prstGeom>
        </p:spPr>
      </p:pic>
      <p:sp>
        <p:nvSpPr>
          <p:cNvPr id="4" name="TextBox 3">
            <a:extLst>
              <a:ext uri="{FF2B5EF4-FFF2-40B4-BE49-F238E27FC236}">
                <a16:creationId xmlns:a16="http://schemas.microsoft.com/office/drawing/2014/main" id="{2CE442FF-8ED5-0886-B21E-BA4E7E3FAB1B}"/>
              </a:ext>
            </a:extLst>
          </p:cNvPr>
          <p:cNvSpPr txBox="1"/>
          <p:nvPr/>
        </p:nvSpPr>
        <p:spPr>
          <a:xfrm>
            <a:off x="134142" y="1215930"/>
            <a:ext cx="8695267" cy="3416320"/>
          </a:xfrm>
          <a:prstGeom prst="rect">
            <a:avLst/>
          </a:prstGeom>
          <a:noFill/>
        </p:spPr>
        <p:txBody>
          <a:bodyPr wrap="square">
            <a:spAutoFit/>
          </a:bodyPr>
          <a:lstStyle/>
          <a:p>
            <a:r>
              <a:rPr lang="en-US" sz="1800" dirty="0">
                <a:solidFill>
                  <a:srgbClr val="1B1B1B"/>
                </a:solidFill>
                <a:effectLst/>
                <a:latin typeface="Source Sans Pro" panose="020B0503030403020204" pitchFamily="34" charset="0"/>
                <a:ea typeface="Source Sans Pro" panose="020B0503030403020204" pitchFamily="34" charset="0"/>
                <a:cs typeface="Times New Roman" panose="02020603050405020304" pitchFamily="18" charset="0"/>
              </a:rPr>
              <a:t>Chapter II.E.10, Seeking and Obtaining Tribal Nation Approval for Proposals that May Impact Tribal Resources or Interests, has been added as a new section to the Proposal.</a:t>
            </a:r>
          </a:p>
          <a:p>
            <a:endParaRPr lang="en-US" sz="1800" dirty="0">
              <a:solidFill>
                <a:srgbClr val="1B1B1B"/>
              </a:solidFill>
              <a:latin typeface="Source Sans Pro" panose="020B0503030403020204" pitchFamily="34" charset="0"/>
              <a:ea typeface="Source Sans Pro" panose="020B0503030403020204" pitchFamily="34" charset="0"/>
              <a:cs typeface="Times New Roman" panose="02020603050405020304" pitchFamily="18" charset="0"/>
            </a:endParaRPr>
          </a:p>
          <a:p>
            <a:r>
              <a:rPr lang="en-US" sz="1800" dirty="0">
                <a:solidFill>
                  <a:srgbClr val="1B1B1B"/>
                </a:solidFill>
                <a:effectLst/>
                <a:latin typeface="Source Sans Pro" panose="020B0503030403020204" pitchFamily="34" charset="0"/>
                <a:ea typeface="Source Sans Pro" panose="020B0503030403020204" pitchFamily="34" charset="0"/>
                <a:cs typeface="Times New Roman" panose="02020603050405020304" pitchFamily="18" charset="0"/>
              </a:rPr>
              <a:t>If a proposed scope of work will impact tribal resources, land, </a:t>
            </a:r>
            <a:r>
              <a:rPr lang="en-US" sz="1800" dirty="0">
                <a:solidFill>
                  <a:srgbClr val="1B1B1B"/>
                </a:solidFill>
                <a:latin typeface="Source Sans Pro" panose="020B0503030403020204" pitchFamily="34" charset="0"/>
                <a:ea typeface="Source Sans Pro" panose="020B0503030403020204" pitchFamily="34" charset="0"/>
                <a:cs typeface="Times New Roman" panose="02020603050405020304" pitchFamily="18" charset="0"/>
              </a:rPr>
              <a:t>language, subsistence rights, </a:t>
            </a:r>
            <a:r>
              <a:rPr lang="en-US" sz="1800" dirty="0">
                <a:solidFill>
                  <a:srgbClr val="1B1B1B"/>
                </a:solidFill>
                <a:effectLst/>
                <a:latin typeface="Source Sans Pro" panose="020B0503030403020204" pitchFamily="34" charset="0"/>
                <a:ea typeface="Source Sans Pro" panose="020B0503030403020204" pitchFamily="34" charset="0"/>
                <a:cs typeface="Times New Roman" panose="02020603050405020304" pitchFamily="18" charset="0"/>
              </a:rPr>
              <a:t>life or interests of tribal nation then the written approval of the impacted tribal nation must be included</a:t>
            </a:r>
          </a:p>
          <a:p>
            <a:endParaRPr lang="en-US" sz="1800" dirty="0">
              <a:solidFill>
                <a:srgbClr val="1B1B1B"/>
              </a:solidFill>
              <a:latin typeface="Source Sans Pro" panose="020B0503030403020204" pitchFamily="34" charset="0"/>
              <a:ea typeface="Source Sans Pro" panose="020B0503030403020204" pitchFamily="34" charset="0"/>
              <a:cs typeface="Times New Roman" panose="02020603050405020304" pitchFamily="18" charset="0"/>
            </a:endParaRPr>
          </a:p>
          <a:p>
            <a:r>
              <a:rPr lang="en-US" sz="1800" dirty="0">
                <a:solidFill>
                  <a:srgbClr val="1B1B1B"/>
                </a:solidFill>
                <a:effectLst/>
                <a:latin typeface="Source Sans Pro" panose="020B0503030403020204" pitchFamily="34" charset="0"/>
                <a:ea typeface="Source Sans Pro" panose="020B0503030403020204" pitchFamily="34" charset="0"/>
                <a:cs typeface="Times New Roman" panose="02020603050405020304" pitchFamily="18" charset="0"/>
              </a:rPr>
              <a:t> To indicate applicability, please check the cover sheet “potential impacts to tribal nations” and upload the written approval under Supplementary Documents. </a:t>
            </a:r>
          </a:p>
          <a:p>
            <a:endParaRPr lang="en-US" sz="1800" dirty="0">
              <a:solidFill>
                <a:srgbClr val="1B1B1B"/>
              </a:solidFill>
              <a:latin typeface="Source Sans Pro" panose="020B0503030403020204" pitchFamily="34" charset="0"/>
              <a:ea typeface="Source Sans Pro" panose="020B0503030403020204" pitchFamily="34" charset="0"/>
              <a:cs typeface="Times New Roman" panose="02020603050405020304" pitchFamily="18" charset="0"/>
            </a:endParaRPr>
          </a:p>
          <a:p>
            <a:r>
              <a:rPr lang="en-US" sz="1800" dirty="0">
                <a:solidFill>
                  <a:srgbClr val="1B1B1B"/>
                </a:solidFill>
                <a:effectLst/>
                <a:latin typeface="Source Sans Pro" panose="020B0503030403020204" pitchFamily="34" charset="0"/>
                <a:ea typeface="Source Sans Pro" panose="020B0503030403020204" pitchFamily="34" charset="0"/>
                <a:cs typeface="Times New Roman" panose="02020603050405020304" pitchFamily="18" charset="0"/>
              </a:rPr>
              <a:t>Applicable projects that do not have prior written approval from the official(s) designated by the relevant Tribal Nation(s) will not be awarded by NSF.</a:t>
            </a:r>
          </a:p>
        </p:txBody>
      </p:sp>
    </p:spTree>
    <p:extLst>
      <p:ext uri="{BB962C8B-B14F-4D97-AF65-F5344CB8AC3E}">
        <p14:creationId xmlns:p14="http://schemas.microsoft.com/office/powerpoint/2010/main" val="2351207652"/>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3A516E9-E995-2E49-A8C7-A0734C0C9912}"/>
              </a:ext>
            </a:extLst>
          </p:cNvPr>
          <p:cNvCxnSpPr>
            <a:stCxn id="5" idx="0"/>
          </p:cNvCxnSpPr>
          <p:nvPr/>
        </p:nvCxnSpPr>
        <p:spPr>
          <a:xfrm>
            <a:off x="498213" y="986841"/>
            <a:ext cx="0" cy="25697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a:off x="472537" y="487580"/>
            <a:ext cx="0" cy="232521"/>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07285" y="432022"/>
            <a:ext cx="2772679" cy="338554"/>
          </a:xfrm>
          <a:prstGeom prst="rect">
            <a:avLst/>
          </a:prstGeom>
          <a:noFill/>
          <a:ln>
            <a:noFill/>
          </a:ln>
        </p:spPr>
        <p:txBody>
          <a:bodyPr wrap="square" lIns="0" tIns="0" rIns="0" bIns="0" rtlCol="0">
            <a:spAutoFit/>
          </a:bodyPr>
          <a:lstStyle/>
          <a:p>
            <a:r>
              <a:rPr lang="en-US" sz="2200" b="1" cap="all" spc="80" dirty="0">
                <a:latin typeface="Raleway" panose="020B0003030101060003" pitchFamily="34" charset="0"/>
                <a:ea typeface="Open Sans Light" panose="020B0306030504020204" pitchFamily="34" charset="0"/>
                <a:cs typeface="Open Sans Light" panose="020B0306030504020204" pitchFamily="34" charset="0"/>
              </a:rPr>
              <a:t>contents</a:t>
            </a:r>
          </a:p>
        </p:txBody>
      </p:sp>
      <p:sp>
        <p:nvSpPr>
          <p:cNvPr id="30" name="TextBox 29">
            <a:extLst>
              <a:ext uri="{FF2B5EF4-FFF2-40B4-BE49-F238E27FC236}">
                <a16:creationId xmlns:a16="http://schemas.microsoft.com/office/drawing/2014/main" id="{6F974E8A-E42C-4221-B56A-BD5FFD559836}"/>
              </a:ext>
            </a:extLst>
          </p:cNvPr>
          <p:cNvSpPr txBox="1"/>
          <p:nvPr/>
        </p:nvSpPr>
        <p:spPr>
          <a:xfrm>
            <a:off x="826875" y="887354"/>
            <a:ext cx="3954161" cy="3322320"/>
          </a:xfrm>
          <a:prstGeom prst="rect">
            <a:avLst/>
          </a:prstGeom>
          <a:noFill/>
        </p:spPr>
        <p:txBody>
          <a:bodyPr wrap="square" lIns="0" tIns="0" rIns="0" bIns="0" rtlCol="0">
            <a:spAutoFit/>
          </a:bodyPr>
          <a:lstStyle/>
          <a:p>
            <a:pPr>
              <a:lnSpc>
                <a:spcPct val="270000"/>
              </a:lnSpc>
            </a:pPr>
            <a:r>
              <a:rPr lang="en-US" sz="1400" b="1" dirty="0">
                <a:latin typeface="Raleway" panose="020B0003030101060003" pitchFamily="34" charset="0"/>
                <a:cs typeface="Poppins SemiBold" panose="02000000000000000000" pitchFamily="2" charset="0"/>
              </a:rPr>
              <a:t>WHAT IS THE PAPPG?</a:t>
            </a:r>
          </a:p>
          <a:p>
            <a:pPr>
              <a:lnSpc>
                <a:spcPct val="270000"/>
              </a:lnSpc>
            </a:pPr>
            <a:r>
              <a:rPr lang="en-US" sz="1400" b="1" dirty="0">
                <a:latin typeface="Raleway" panose="020B0003030101060003" pitchFamily="34" charset="0"/>
                <a:cs typeface="Poppins SemiBold" panose="02000000000000000000" pitchFamily="2" charset="0"/>
              </a:rPr>
              <a:t>APPLICABILITY OF THE PAPPG</a:t>
            </a:r>
          </a:p>
          <a:p>
            <a:pPr>
              <a:lnSpc>
                <a:spcPct val="270000"/>
              </a:lnSpc>
            </a:pPr>
            <a:r>
              <a:rPr lang="en-US" sz="1400" b="1" dirty="0">
                <a:latin typeface="Raleway" panose="020B0003030101060003" pitchFamily="34" charset="0"/>
                <a:cs typeface="Poppins SemiBold" panose="02000000000000000000" pitchFamily="2" charset="0"/>
              </a:rPr>
              <a:t>WHEN IS THE NEW PAPPG EFFECTIVE?	</a:t>
            </a:r>
          </a:p>
          <a:p>
            <a:pPr>
              <a:lnSpc>
                <a:spcPct val="270000"/>
              </a:lnSpc>
            </a:pPr>
            <a:r>
              <a:rPr lang="en-US" sz="1400" b="1" dirty="0">
                <a:latin typeface="Raleway" panose="020B0003030101060003" pitchFamily="34" charset="0"/>
                <a:cs typeface="Poppins SemiBold" panose="02000000000000000000" pitchFamily="2" charset="0"/>
              </a:rPr>
              <a:t>CHANGES IN THE NEW PAPPG</a:t>
            </a:r>
          </a:p>
          <a:p>
            <a:pPr>
              <a:lnSpc>
                <a:spcPct val="270000"/>
              </a:lnSpc>
            </a:pPr>
            <a:r>
              <a:rPr lang="en-US" sz="1400" b="1" dirty="0">
                <a:latin typeface="Raleway" panose="020B0003030101060003" pitchFamily="34" charset="0"/>
                <a:cs typeface="Poppins SemiBold" panose="02000000000000000000" pitchFamily="2" charset="0"/>
              </a:rPr>
              <a:t>WHO TO CONTACT WITH QUESTIONS</a:t>
            </a:r>
          </a:p>
          <a:p>
            <a:pPr>
              <a:lnSpc>
                <a:spcPct val="260000"/>
              </a:lnSpc>
            </a:pPr>
            <a:endParaRPr lang="en-US" sz="1000" b="1" dirty="0">
              <a:latin typeface="Raleway" panose="020B0003030101060003" pitchFamily="34" charset="0"/>
              <a:cs typeface="Poppins SemiBold" panose="02000000000000000000" pitchFamily="2" charset="0"/>
            </a:endParaRPr>
          </a:p>
        </p:txBody>
      </p:sp>
      <p:sp>
        <p:nvSpPr>
          <p:cNvPr id="5" name="Oval 4">
            <a:extLst>
              <a:ext uri="{FF2B5EF4-FFF2-40B4-BE49-F238E27FC236}">
                <a16:creationId xmlns:a16="http://schemas.microsoft.com/office/drawing/2014/main" id="{82EC1EE7-C283-724A-883A-35020449377B}"/>
              </a:ext>
            </a:extLst>
          </p:cNvPr>
          <p:cNvSpPr/>
          <p:nvPr/>
        </p:nvSpPr>
        <p:spPr>
          <a:xfrm>
            <a:off x="270173" y="986841"/>
            <a:ext cx="456080" cy="45608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9" name="Oval 8">
            <a:extLst>
              <a:ext uri="{FF2B5EF4-FFF2-40B4-BE49-F238E27FC236}">
                <a16:creationId xmlns:a16="http://schemas.microsoft.com/office/drawing/2014/main" id="{F578BC7B-94C3-4946-8C27-F2E057A21B8B}"/>
              </a:ext>
            </a:extLst>
          </p:cNvPr>
          <p:cNvSpPr/>
          <p:nvPr/>
        </p:nvSpPr>
        <p:spPr>
          <a:xfrm>
            <a:off x="270173" y="1572257"/>
            <a:ext cx="456080" cy="45608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10" name="Oval 9">
            <a:extLst>
              <a:ext uri="{FF2B5EF4-FFF2-40B4-BE49-F238E27FC236}">
                <a16:creationId xmlns:a16="http://schemas.microsoft.com/office/drawing/2014/main" id="{A2FE3156-E248-084D-ADBF-DA258F6152A5}"/>
              </a:ext>
            </a:extLst>
          </p:cNvPr>
          <p:cNvSpPr/>
          <p:nvPr/>
        </p:nvSpPr>
        <p:spPr>
          <a:xfrm>
            <a:off x="270173" y="2157673"/>
            <a:ext cx="456080" cy="45608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11" name="Oval 10">
            <a:extLst>
              <a:ext uri="{FF2B5EF4-FFF2-40B4-BE49-F238E27FC236}">
                <a16:creationId xmlns:a16="http://schemas.microsoft.com/office/drawing/2014/main" id="{7F31B4D8-5390-A747-8CCF-A5C409C511AC}"/>
              </a:ext>
            </a:extLst>
          </p:cNvPr>
          <p:cNvSpPr/>
          <p:nvPr/>
        </p:nvSpPr>
        <p:spPr>
          <a:xfrm>
            <a:off x="270173" y="2743089"/>
            <a:ext cx="456080" cy="45608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12" name="Oval 11">
            <a:extLst>
              <a:ext uri="{FF2B5EF4-FFF2-40B4-BE49-F238E27FC236}">
                <a16:creationId xmlns:a16="http://schemas.microsoft.com/office/drawing/2014/main" id="{9093449C-321D-D449-A65B-511EEA070C70}"/>
              </a:ext>
            </a:extLst>
          </p:cNvPr>
          <p:cNvSpPr/>
          <p:nvPr/>
        </p:nvSpPr>
        <p:spPr>
          <a:xfrm>
            <a:off x="270173" y="3328503"/>
            <a:ext cx="456080" cy="45608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20" name="TextBox 19">
            <a:extLst>
              <a:ext uri="{FF2B5EF4-FFF2-40B4-BE49-F238E27FC236}">
                <a16:creationId xmlns:a16="http://schemas.microsoft.com/office/drawing/2014/main" id="{24D5D234-05B2-E64D-B5BA-FB9275990F02}"/>
              </a:ext>
            </a:extLst>
          </p:cNvPr>
          <p:cNvSpPr txBox="1"/>
          <p:nvPr/>
        </p:nvSpPr>
        <p:spPr>
          <a:xfrm>
            <a:off x="370795" y="1057657"/>
            <a:ext cx="279066" cy="2628220"/>
          </a:xfrm>
          <a:prstGeom prst="rect">
            <a:avLst/>
          </a:prstGeom>
          <a:noFill/>
          <a:ln>
            <a:noFill/>
          </a:ln>
        </p:spPr>
        <p:txBody>
          <a:bodyPr wrap="square" lIns="0" tIns="0" rIns="0" bIns="0" rtlCol="0">
            <a:spAutoFit/>
          </a:bodyPr>
          <a:lstStyle/>
          <a:p>
            <a:pPr algn="ctr">
              <a:lnSpc>
                <a:spcPts val="2345"/>
              </a:lnSpc>
            </a:pPr>
            <a:r>
              <a:rPr lang="en-US" sz="1400" b="1" dirty="0">
                <a:solidFill>
                  <a:schemeClr val="bg1"/>
                </a:solidFill>
                <a:latin typeface="Lato" panose="020F0502020204030203" pitchFamily="34" charset="0"/>
                <a:cs typeface="Poppins SemiBold" panose="02000000000000000000" pitchFamily="2" charset="0"/>
              </a:rPr>
              <a:t>1</a:t>
            </a:r>
          </a:p>
          <a:p>
            <a:pPr algn="ctr">
              <a:lnSpc>
                <a:spcPts val="2345"/>
              </a:lnSpc>
            </a:pPr>
            <a:endParaRPr lang="en-US" sz="1400" b="1" dirty="0">
              <a:solidFill>
                <a:schemeClr val="bg1"/>
              </a:solidFill>
              <a:latin typeface="Lato" panose="020F0502020204030203" pitchFamily="34" charset="0"/>
              <a:cs typeface="Poppins SemiBold" panose="02000000000000000000" pitchFamily="2" charset="0"/>
            </a:endParaRPr>
          </a:p>
          <a:p>
            <a:pPr algn="ctr">
              <a:lnSpc>
                <a:spcPts val="2345"/>
              </a:lnSpc>
            </a:pPr>
            <a:r>
              <a:rPr lang="en-US" sz="1400" b="1" dirty="0">
                <a:solidFill>
                  <a:schemeClr val="bg1"/>
                </a:solidFill>
                <a:latin typeface="Lato" panose="020F0502020204030203" pitchFamily="34" charset="0"/>
                <a:cs typeface="Poppins SemiBold" panose="02000000000000000000" pitchFamily="2" charset="0"/>
              </a:rPr>
              <a:t>2</a:t>
            </a:r>
          </a:p>
          <a:p>
            <a:pPr algn="ctr">
              <a:lnSpc>
                <a:spcPts val="2345"/>
              </a:lnSpc>
            </a:pPr>
            <a:endParaRPr lang="en-US" sz="1400" b="1" dirty="0">
              <a:solidFill>
                <a:schemeClr val="bg1"/>
              </a:solidFill>
              <a:latin typeface="Lato" panose="020F0502020204030203" pitchFamily="34" charset="0"/>
              <a:cs typeface="Poppins SemiBold" panose="02000000000000000000" pitchFamily="2" charset="0"/>
            </a:endParaRPr>
          </a:p>
          <a:p>
            <a:pPr algn="ctr">
              <a:lnSpc>
                <a:spcPts val="2345"/>
              </a:lnSpc>
            </a:pPr>
            <a:r>
              <a:rPr lang="en-US" sz="1400" b="1" dirty="0">
                <a:solidFill>
                  <a:schemeClr val="bg1"/>
                </a:solidFill>
                <a:latin typeface="Lato" panose="020F0502020204030203" pitchFamily="34" charset="0"/>
                <a:cs typeface="Poppins SemiBold" panose="02000000000000000000" pitchFamily="2" charset="0"/>
              </a:rPr>
              <a:t>3</a:t>
            </a:r>
          </a:p>
          <a:p>
            <a:pPr algn="ctr">
              <a:lnSpc>
                <a:spcPts val="2345"/>
              </a:lnSpc>
            </a:pPr>
            <a:endParaRPr lang="en-US" sz="1400" b="1" dirty="0">
              <a:solidFill>
                <a:schemeClr val="bg1"/>
              </a:solidFill>
              <a:latin typeface="Lato" panose="020F0502020204030203" pitchFamily="34" charset="0"/>
              <a:cs typeface="Poppins SemiBold" panose="02000000000000000000" pitchFamily="2" charset="0"/>
            </a:endParaRPr>
          </a:p>
          <a:p>
            <a:pPr algn="ctr">
              <a:lnSpc>
                <a:spcPts val="2345"/>
              </a:lnSpc>
            </a:pPr>
            <a:r>
              <a:rPr lang="en-US" sz="1400" b="1" dirty="0">
                <a:solidFill>
                  <a:schemeClr val="bg1"/>
                </a:solidFill>
                <a:latin typeface="Lato" panose="020F0502020204030203" pitchFamily="34" charset="0"/>
                <a:cs typeface="Poppins SemiBold" panose="02000000000000000000" pitchFamily="2" charset="0"/>
              </a:rPr>
              <a:t>4</a:t>
            </a:r>
          </a:p>
          <a:p>
            <a:pPr algn="ctr">
              <a:lnSpc>
                <a:spcPts val="2345"/>
              </a:lnSpc>
            </a:pPr>
            <a:endParaRPr lang="en-US" sz="1400" b="1" dirty="0">
              <a:solidFill>
                <a:schemeClr val="bg1"/>
              </a:solidFill>
              <a:latin typeface="Lato" panose="020F0502020204030203" pitchFamily="34" charset="0"/>
              <a:cs typeface="Poppins SemiBold" panose="02000000000000000000" pitchFamily="2" charset="0"/>
            </a:endParaRPr>
          </a:p>
          <a:p>
            <a:pPr algn="ctr">
              <a:lnSpc>
                <a:spcPts val="2345"/>
              </a:lnSpc>
            </a:pPr>
            <a:r>
              <a:rPr lang="en-US" sz="1400" b="1" dirty="0">
                <a:solidFill>
                  <a:schemeClr val="bg1"/>
                </a:solidFill>
                <a:latin typeface="Lato" panose="020F0502020204030203" pitchFamily="34" charset="0"/>
                <a:cs typeface="Poppins SemiBold" panose="02000000000000000000" pitchFamily="2" charset="0"/>
              </a:rPr>
              <a:t>5</a:t>
            </a:r>
          </a:p>
        </p:txBody>
      </p:sp>
      <p:pic>
        <p:nvPicPr>
          <p:cNvPr id="7" name="Picture 6" descr="A close up of a device&#10;&#10;Description automatically generated">
            <a:extLst>
              <a:ext uri="{FF2B5EF4-FFF2-40B4-BE49-F238E27FC236}">
                <a16:creationId xmlns:a16="http://schemas.microsoft.com/office/drawing/2014/main" id="{10D0D049-4DCF-4992-9B52-070160E053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3298" y="1214881"/>
            <a:ext cx="4380529" cy="2868729"/>
          </a:xfrm>
          <a:prstGeom prst="rect">
            <a:avLst/>
          </a:prstGeom>
        </p:spPr>
      </p:pic>
      <p:pic>
        <p:nvPicPr>
          <p:cNvPr id="26" name="Picture 25">
            <a:extLst>
              <a:ext uri="{FF2B5EF4-FFF2-40B4-BE49-F238E27FC236}">
                <a16:creationId xmlns:a16="http://schemas.microsoft.com/office/drawing/2014/main" id="{6390F64E-B741-4A09-B022-7CBD749776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37929" y="110142"/>
            <a:ext cx="2157113" cy="640089"/>
          </a:xfrm>
          <a:prstGeom prst="rect">
            <a:avLst/>
          </a:prstGeom>
        </p:spPr>
      </p:pic>
    </p:spTree>
    <p:extLst>
      <p:ext uri="{BB962C8B-B14F-4D97-AF65-F5344CB8AC3E}">
        <p14:creationId xmlns:p14="http://schemas.microsoft.com/office/powerpoint/2010/main" val="86172617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287866" y="744716"/>
            <a:ext cx="8387821" cy="359992"/>
          </a:xfrm>
        </p:spPr>
        <p:txBody>
          <a:bodyPr/>
          <a:lstStyle/>
          <a:p>
            <a:r>
              <a:rPr lang="en-US" b="1" dirty="0">
                <a:solidFill>
                  <a:schemeClr val="accent2"/>
                </a:solidFill>
                <a:latin typeface="Raleway" panose="020B0003030101060003" pitchFamily="34" charset="0"/>
              </a:rPr>
              <a:t>Postaward addition of safe and inclusive working environments</a:t>
            </a:r>
            <a:endParaRPr lang="en-US" b="1" dirty="0">
              <a:solidFill>
                <a:schemeClr val="bg2">
                  <a:lumMod val="25000"/>
                </a:schemeClr>
              </a:solidFill>
              <a:latin typeface="Raleway" panose="020B0003030101060003" pitchFamily="34" charset="0"/>
            </a:endParaRPr>
          </a:p>
        </p:txBody>
      </p:sp>
      <p:sp>
        <p:nvSpPr>
          <p:cNvPr id="11" name="Text Placeholder 2">
            <a:extLst>
              <a:ext uri="{FF2B5EF4-FFF2-40B4-BE49-F238E27FC236}">
                <a16:creationId xmlns:a16="http://schemas.microsoft.com/office/drawing/2014/main" id="{24FA4692-BBBE-4335-AB12-4F6E8B83F585}"/>
              </a:ext>
            </a:extLst>
          </p:cNvPr>
          <p:cNvSpPr txBox="1">
            <a:spLocks/>
          </p:cNvSpPr>
          <p:nvPr/>
        </p:nvSpPr>
        <p:spPr>
          <a:xfrm>
            <a:off x="287866" y="1215930"/>
            <a:ext cx="8695267" cy="3413439"/>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700"/>
              </a:lnSpc>
            </a:pPr>
            <a:endParaRPr lang="en-US" sz="1300" dirty="0">
              <a:latin typeface="Raleway" panose="020B0003030101060003"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B0695D3-5ECC-4DC8-A5C8-7A15A1C2D5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37929" y="110142"/>
            <a:ext cx="2157113" cy="640089"/>
          </a:xfrm>
          <a:prstGeom prst="rect">
            <a:avLst/>
          </a:prstGeom>
        </p:spPr>
      </p:pic>
      <p:sp>
        <p:nvSpPr>
          <p:cNvPr id="4" name="TextBox 3">
            <a:extLst>
              <a:ext uri="{FF2B5EF4-FFF2-40B4-BE49-F238E27FC236}">
                <a16:creationId xmlns:a16="http://schemas.microsoft.com/office/drawing/2014/main" id="{2CE442FF-8ED5-0886-B21E-BA4E7E3FAB1B}"/>
              </a:ext>
            </a:extLst>
          </p:cNvPr>
          <p:cNvSpPr txBox="1"/>
          <p:nvPr/>
        </p:nvSpPr>
        <p:spPr>
          <a:xfrm>
            <a:off x="160867" y="1384805"/>
            <a:ext cx="5086047" cy="3139321"/>
          </a:xfrm>
          <a:prstGeom prst="rect">
            <a:avLst/>
          </a:prstGeom>
          <a:noFill/>
        </p:spPr>
        <p:txBody>
          <a:bodyPr wrap="square">
            <a:spAutoFit/>
          </a:bodyPr>
          <a:lstStyle/>
          <a:p>
            <a:r>
              <a:rPr lang="en-US" sz="1800" dirty="0">
                <a:solidFill>
                  <a:srgbClr val="1B1B1B"/>
                </a:solidFill>
                <a:effectLst/>
                <a:latin typeface="Source Sans Pro" panose="020B0503030403020204" pitchFamily="34" charset="0"/>
                <a:ea typeface="Source Sans Pro" panose="020B0503030403020204" pitchFamily="34" charset="0"/>
                <a:cs typeface="Times New Roman" panose="02020603050405020304" pitchFamily="18" charset="0"/>
              </a:rPr>
              <a:t>If USC rebudgets funds or receives supplementary funding to support off-campus or off-site research and a Plan for Safe and Inclusive Working Environments was already developed and included in the original proposal, then no further documentation is necessary.   If not</a:t>
            </a:r>
            <a:r>
              <a:rPr lang="en-US" sz="1800" dirty="0">
                <a:solidFill>
                  <a:srgbClr val="1B1B1B"/>
                </a:solidFill>
                <a:latin typeface="Source Sans Pro" panose="020B0503030403020204" pitchFamily="34" charset="0"/>
                <a:ea typeface="Source Sans Pro" panose="020B0503030403020204" pitchFamily="34" charset="0"/>
                <a:cs typeface="Times New Roman" panose="02020603050405020304" pitchFamily="18" charset="0"/>
              </a:rPr>
              <a:t>, then such a plan must be created and kept on file at USC.  </a:t>
            </a:r>
          </a:p>
          <a:p>
            <a:endParaRPr lang="en-US" sz="1800" dirty="0">
              <a:solidFill>
                <a:srgbClr val="1B1B1B"/>
              </a:solidFill>
              <a:latin typeface="Source Sans Pro" panose="020B0503030403020204" pitchFamily="34" charset="0"/>
              <a:ea typeface="Source Sans Pro" panose="020B0503030403020204" pitchFamily="34" charset="0"/>
              <a:cs typeface="Times New Roman" panose="02020603050405020304" pitchFamily="18" charset="0"/>
            </a:endParaRPr>
          </a:p>
          <a:p>
            <a:r>
              <a:rPr lang="en-US" sz="1800" dirty="0">
                <a:solidFill>
                  <a:srgbClr val="1B1B1B"/>
                </a:solidFill>
                <a:latin typeface="Source Sans Pro" panose="020B0503030403020204" pitchFamily="34" charset="0"/>
                <a:ea typeface="Source Sans Pro" panose="020B0503030403020204" pitchFamily="34" charset="0"/>
                <a:cs typeface="Times New Roman" panose="02020603050405020304" pitchFamily="18" charset="0"/>
              </a:rPr>
              <a:t>In the event the addition of a plan is required please notify your DCG officer and provide the plan to DCG to be kept on file with the award . </a:t>
            </a:r>
            <a:endParaRPr lang="en-US" sz="1800" dirty="0">
              <a:solidFill>
                <a:srgbClr val="1B1B1B"/>
              </a:solidFill>
              <a:effectLst/>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AA7DB14B-B644-4D8D-DDE0-BD847592D319}"/>
              </a:ext>
            </a:extLst>
          </p:cNvPr>
          <p:cNvPicPr>
            <a:picLocks noChangeAspect="1"/>
          </p:cNvPicPr>
          <p:nvPr/>
        </p:nvPicPr>
        <p:blipFill>
          <a:blip r:embed="rId3"/>
          <a:stretch>
            <a:fillRect/>
          </a:stretch>
        </p:blipFill>
        <p:spPr>
          <a:xfrm>
            <a:off x="5671280" y="1495164"/>
            <a:ext cx="2887487" cy="262685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24223987"/>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287866" y="744716"/>
            <a:ext cx="8387821" cy="359992"/>
          </a:xfrm>
        </p:spPr>
        <p:txBody>
          <a:bodyPr/>
          <a:lstStyle/>
          <a:p>
            <a:r>
              <a:rPr lang="en-US" b="1" dirty="0">
                <a:solidFill>
                  <a:schemeClr val="accent2"/>
                </a:solidFill>
                <a:latin typeface="Raleway" panose="020B0003030101060003" pitchFamily="34" charset="0"/>
              </a:rPr>
              <a:t>Revised definition of scientific integrity</a:t>
            </a:r>
            <a:endParaRPr lang="en-US" b="1" dirty="0">
              <a:solidFill>
                <a:schemeClr val="bg2">
                  <a:lumMod val="25000"/>
                </a:schemeClr>
              </a:solidFill>
              <a:latin typeface="Raleway" panose="020B0003030101060003" pitchFamily="34" charset="0"/>
            </a:endParaRPr>
          </a:p>
        </p:txBody>
      </p:sp>
      <p:sp>
        <p:nvSpPr>
          <p:cNvPr id="11" name="Text Placeholder 2">
            <a:extLst>
              <a:ext uri="{FF2B5EF4-FFF2-40B4-BE49-F238E27FC236}">
                <a16:creationId xmlns:a16="http://schemas.microsoft.com/office/drawing/2014/main" id="{24FA4692-BBBE-4335-AB12-4F6E8B83F585}"/>
              </a:ext>
            </a:extLst>
          </p:cNvPr>
          <p:cNvSpPr txBox="1">
            <a:spLocks/>
          </p:cNvSpPr>
          <p:nvPr/>
        </p:nvSpPr>
        <p:spPr>
          <a:xfrm>
            <a:off x="287866" y="1215930"/>
            <a:ext cx="8695267" cy="3413439"/>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700"/>
              </a:lnSpc>
            </a:pPr>
            <a:endParaRPr lang="en-US" sz="1300" dirty="0">
              <a:latin typeface="Raleway" panose="020B0003030101060003"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B0695D3-5ECC-4DC8-A5C8-7A15A1C2D5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37929" y="110142"/>
            <a:ext cx="2157113" cy="640089"/>
          </a:xfrm>
          <a:prstGeom prst="rect">
            <a:avLst/>
          </a:prstGeom>
        </p:spPr>
      </p:pic>
      <p:sp>
        <p:nvSpPr>
          <p:cNvPr id="4" name="TextBox 3">
            <a:extLst>
              <a:ext uri="{FF2B5EF4-FFF2-40B4-BE49-F238E27FC236}">
                <a16:creationId xmlns:a16="http://schemas.microsoft.com/office/drawing/2014/main" id="{2CE442FF-8ED5-0886-B21E-BA4E7E3FAB1B}"/>
              </a:ext>
            </a:extLst>
          </p:cNvPr>
          <p:cNvSpPr txBox="1"/>
          <p:nvPr/>
        </p:nvSpPr>
        <p:spPr>
          <a:xfrm>
            <a:off x="160867" y="1104708"/>
            <a:ext cx="5086047" cy="3931910"/>
          </a:xfrm>
          <a:prstGeom prst="rect">
            <a:avLst/>
          </a:prstGeom>
          <a:noFill/>
        </p:spPr>
        <p:txBody>
          <a:bodyPr wrap="square">
            <a:spAutoFit/>
          </a:bodyPr>
          <a:lstStyle/>
          <a:p>
            <a:pPr marR="0" lvl="0">
              <a:lnSpc>
                <a:spcPct val="107000"/>
              </a:lnSpc>
              <a:spcBef>
                <a:spcPts val="0"/>
              </a:spcBef>
              <a:spcAft>
                <a:spcPts val="0"/>
              </a:spcAft>
              <a:buSzPts val="1000"/>
              <a:tabLst>
                <a:tab pos="457200" algn="l"/>
              </a:tabLst>
            </a:pPr>
            <a:r>
              <a:rPr lang="en-US" sz="1800" dirty="0">
                <a:solidFill>
                  <a:srgbClr val="1B1B1B"/>
                </a:solidFill>
                <a:effectLst/>
                <a:latin typeface="Open Sans" panose="020B0606030504020204" pitchFamily="34" charset="0"/>
                <a:ea typeface="Times New Roman" panose="02020603050405020304" pitchFamily="18" charset="0"/>
                <a:cs typeface="Times New Roman" panose="02020603050405020304" pitchFamily="18" charset="0"/>
              </a:rPr>
              <a:t>New definition for scientific integrity derived from "A Framework for Federal Scientific Integrity Policy and Practice" issued by the National Science and Technology Council.</a:t>
            </a:r>
          </a:p>
          <a:p>
            <a:pPr marR="0" lvl="0">
              <a:lnSpc>
                <a:spcPct val="107000"/>
              </a:lnSpc>
              <a:spcBef>
                <a:spcPts val="0"/>
              </a:spcBef>
              <a:spcAft>
                <a:spcPts val="0"/>
              </a:spcAft>
              <a:buSzPts val="1000"/>
              <a:tabLst>
                <a:tab pos="457200" algn="l"/>
              </a:tabLst>
            </a:pPr>
            <a:endParaRPr lang="en-US" sz="1800" dirty="0">
              <a:solidFill>
                <a:srgbClr val="1B1B1B"/>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6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Scientific integrity is the adherence to professional practices, ethical behavior, and the principles of honesty and objectivity when conducting, managing, using the results of, and communicating about science and scientific activities. Inclusivity, transparency, and protection from inappropriate influence are hallmarks of scientific integrity.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1,900+ Research Integrity Stock Illustrations, Royalty-Free Vector Graphics  &amp; Clip Art - iStock">
            <a:extLst>
              <a:ext uri="{FF2B5EF4-FFF2-40B4-BE49-F238E27FC236}">
                <a16:creationId xmlns:a16="http://schemas.microsoft.com/office/drawing/2014/main" id="{ECEF7B1A-53E5-BDF1-F13B-AB97C6D00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0395" y="1320112"/>
            <a:ext cx="3309257" cy="330925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74518"/>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548958" y="744716"/>
            <a:ext cx="8126729" cy="359992"/>
          </a:xfrm>
        </p:spPr>
        <p:txBody>
          <a:bodyPr/>
          <a:lstStyle/>
          <a:p>
            <a:r>
              <a:rPr lang="en-US" b="1" dirty="0">
                <a:solidFill>
                  <a:schemeClr val="accent2"/>
                </a:solidFill>
                <a:latin typeface="Raleway" panose="020B0003030101060003" pitchFamily="34" charset="0"/>
              </a:rPr>
              <a:t>Up to date sam.gov and uei registration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solidFill>
                <a:schemeClr val="bg2">
                  <a:lumMod val="25000"/>
                </a:schemeClr>
              </a:solidFill>
              <a:latin typeface="Raleway" panose="020B0003030101060003" pitchFamily="34" charset="0"/>
            </a:endParaRPr>
          </a:p>
        </p:txBody>
      </p:sp>
      <p:sp>
        <p:nvSpPr>
          <p:cNvPr id="11" name="Text Placeholder 2">
            <a:extLst>
              <a:ext uri="{FF2B5EF4-FFF2-40B4-BE49-F238E27FC236}">
                <a16:creationId xmlns:a16="http://schemas.microsoft.com/office/drawing/2014/main" id="{24FA4692-BBBE-4335-AB12-4F6E8B83F585}"/>
              </a:ext>
            </a:extLst>
          </p:cNvPr>
          <p:cNvSpPr txBox="1">
            <a:spLocks/>
          </p:cNvSpPr>
          <p:nvPr/>
        </p:nvSpPr>
        <p:spPr>
          <a:xfrm>
            <a:off x="287866" y="1215930"/>
            <a:ext cx="8695267" cy="3413439"/>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700"/>
              </a:lnSpc>
            </a:pPr>
            <a:endParaRPr lang="en-US" sz="1300" dirty="0">
              <a:latin typeface="Raleway" panose="020B0003030101060003"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B0695D3-5ECC-4DC8-A5C8-7A15A1C2D5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37929" y="110142"/>
            <a:ext cx="2157113" cy="640089"/>
          </a:xfrm>
          <a:prstGeom prst="rect">
            <a:avLst/>
          </a:prstGeom>
        </p:spPr>
      </p:pic>
      <p:sp>
        <p:nvSpPr>
          <p:cNvPr id="4" name="TextBox 3">
            <a:extLst>
              <a:ext uri="{FF2B5EF4-FFF2-40B4-BE49-F238E27FC236}">
                <a16:creationId xmlns:a16="http://schemas.microsoft.com/office/drawing/2014/main" id="{2CE442FF-8ED5-0886-B21E-BA4E7E3FAB1B}"/>
              </a:ext>
            </a:extLst>
          </p:cNvPr>
          <p:cNvSpPr txBox="1"/>
          <p:nvPr/>
        </p:nvSpPr>
        <p:spPr>
          <a:xfrm>
            <a:off x="160867" y="1104708"/>
            <a:ext cx="5086047" cy="3634265"/>
          </a:xfrm>
          <a:prstGeom prst="rect">
            <a:avLst/>
          </a:prstGeom>
          <a:noFill/>
        </p:spPr>
        <p:txBody>
          <a:bodyPr wrap="square">
            <a:spAutoFit/>
          </a:bodyPr>
          <a:lstStyle/>
          <a:p>
            <a:pPr marR="0" lvl="0">
              <a:lnSpc>
                <a:spcPct val="107000"/>
              </a:lnSpc>
              <a:spcBef>
                <a:spcPts val="0"/>
              </a:spcBef>
              <a:spcAft>
                <a:spcPts val="0"/>
              </a:spcAft>
              <a:buSzPts val="1000"/>
              <a:tabLst>
                <a:tab pos="457200" algn="l"/>
              </a:tabLst>
            </a:pPr>
            <a:r>
              <a:rPr lang="en-US" sz="1800" dirty="0">
                <a:solidFill>
                  <a:srgbClr val="1B1B1B"/>
                </a:solidFill>
                <a:latin typeface="Open Sans" panose="020B0606030504020204" pitchFamily="34" charset="0"/>
                <a:ea typeface="Times New Roman" panose="02020603050405020304" pitchFamily="18" charset="0"/>
                <a:cs typeface="Times New Roman" panose="02020603050405020304" pitchFamily="18" charset="0"/>
              </a:rPr>
              <a:t>New guide clarifies and reinforces requirements for </a:t>
            </a:r>
            <a:r>
              <a:rPr lang="en-US" sz="1800" dirty="0">
                <a:solidFill>
                  <a:srgbClr val="1B1B1B"/>
                </a:solidFill>
                <a:effectLst/>
                <a:latin typeface="Open Sans" panose="020B0606030504020204" pitchFamily="34" charset="0"/>
                <a:ea typeface="Times New Roman" panose="02020603050405020304" pitchFamily="18" charset="0"/>
                <a:cs typeface="Times New Roman" panose="02020603050405020304" pitchFamily="18" charset="0"/>
              </a:rPr>
              <a:t>proposers to have an active and valid UEI and SAM Registration. </a:t>
            </a:r>
          </a:p>
          <a:p>
            <a:pPr marR="0" lvl="0">
              <a:lnSpc>
                <a:spcPct val="107000"/>
              </a:lnSpc>
              <a:spcBef>
                <a:spcPts val="0"/>
              </a:spcBef>
              <a:spcAft>
                <a:spcPts val="0"/>
              </a:spcAft>
              <a:buSzPts val="1000"/>
              <a:tabLst>
                <a:tab pos="457200" algn="l"/>
              </a:tabLst>
            </a:pPr>
            <a:endParaRPr lang="en-US" sz="1800" dirty="0">
              <a:solidFill>
                <a:srgbClr val="1B1B1B"/>
              </a:solidFill>
              <a:latin typeface="Open Sans" panose="020B0606030504020204" pitchFamily="34"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0"/>
              </a:spcAft>
              <a:buSzPts val="1000"/>
              <a:tabLst>
                <a:tab pos="457200" algn="l"/>
              </a:tabLst>
            </a:pPr>
            <a:r>
              <a:rPr lang="en-US" sz="1800" dirty="0">
                <a:solidFill>
                  <a:srgbClr val="1B1B1B"/>
                </a:solidFill>
                <a:effectLst/>
                <a:latin typeface="Open Sans" panose="020B0606030504020204" pitchFamily="34" charset="0"/>
                <a:ea typeface="Times New Roman" panose="02020603050405020304" pitchFamily="18" charset="0"/>
                <a:cs typeface="Times New Roman" panose="02020603050405020304" pitchFamily="18" charset="0"/>
              </a:rPr>
              <a:t>NSF will block any award approval actions if SAM and UEI are not valid.</a:t>
            </a:r>
          </a:p>
          <a:p>
            <a:pPr marR="0" lvl="0">
              <a:lnSpc>
                <a:spcPct val="107000"/>
              </a:lnSpc>
              <a:spcBef>
                <a:spcPts val="0"/>
              </a:spcBef>
              <a:spcAft>
                <a:spcPts val="0"/>
              </a:spcAft>
              <a:buSzPts val="1000"/>
              <a:tabLst>
                <a:tab pos="457200" algn="l"/>
              </a:tabLst>
            </a:pPr>
            <a:endParaRPr lang="en-US" sz="1800" dirty="0">
              <a:solidFill>
                <a:srgbClr val="1B1B1B"/>
              </a:solidFill>
              <a:latin typeface="Open Sans" panose="020B0606030504020204" pitchFamily="34"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0"/>
              </a:spcAft>
              <a:buSzPts val="1000"/>
              <a:tabLst>
                <a:tab pos="457200" algn="l"/>
              </a:tabLst>
            </a:pPr>
            <a:r>
              <a:rPr lang="en-US" sz="1800" dirty="0">
                <a:solidFill>
                  <a:srgbClr val="1B1B1B"/>
                </a:solidFill>
                <a:effectLst/>
                <a:latin typeface="Open Sans" panose="020B0606030504020204" pitchFamily="34" charset="0"/>
                <a:ea typeface="Times New Roman" panose="02020603050405020304" pitchFamily="18" charset="0"/>
                <a:cs typeface="Times New Roman" panose="02020603050405020304" pitchFamily="18" charset="0"/>
              </a:rPr>
              <a:t>NSF does not have control over SAM system registration.</a:t>
            </a:r>
          </a:p>
          <a:p>
            <a:pPr marR="0" lvl="0">
              <a:lnSpc>
                <a:spcPct val="107000"/>
              </a:lnSpc>
              <a:spcBef>
                <a:spcPts val="0"/>
              </a:spcBef>
              <a:spcAft>
                <a:spcPts val="0"/>
              </a:spcAft>
              <a:buSzPts val="1000"/>
              <a:tabLst>
                <a:tab pos="457200" algn="l"/>
              </a:tabLst>
            </a:pPr>
            <a:endParaRPr lang="en-US" sz="1800" dirty="0">
              <a:solidFill>
                <a:srgbClr val="1B1B1B"/>
              </a:solidFill>
              <a:latin typeface="Open Sans" panose="020B0606030504020204" pitchFamily="34"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0"/>
              </a:spcAft>
              <a:buSzPts val="1000"/>
              <a:tabLst>
                <a:tab pos="457200" algn="l"/>
              </a:tabLst>
            </a:pPr>
            <a:r>
              <a:rPr lang="en-US" sz="1800" dirty="0">
                <a:solidFill>
                  <a:srgbClr val="1B1B1B"/>
                </a:solidFill>
                <a:latin typeface="Open Sans" panose="020B0606030504020204" pitchFamily="34" charset="0"/>
                <a:ea typeface="Times New Roman" panose="02020603050405020304" pitchFamily="18" charset="0"/>
                <a:cs typeface="Times New Roman" panose="02020603050405020304" pitchFamily="18" charset="0"/>
              </a:rPr>
              <a:t>USC is currently active and registered in SAM and has a valid UEI.</a:t>
            </a:r>
            <a:endParaRPr lang="en-US" sz="1800" dirty="0">
              <a:solidFill>
                <a:srgbClr val="1B1B1B"/>
              </a:solidFill>
              <a:effectLst/>
              <a:latin typeface="Open Sans" panose="020B0606030504020204" pitchFamily="34" charset="0"/>
              <a:ea typeface="Times New Roman" panose="02020603050405020304" pitchFamily="18" charset="0"/>
              <a:cs typeface="Times New Roman" panose="02020603050405020304" pitchFamily="18" charset="0"/>
            </a:endParaRPr>
          </a:p>
        </p:txBody>
      </p:sp>
      <p:pic>
        <p:nvPicPr>
          <p:cNvPr id="4098" name="Picture 2" descr="How to Register your Business with SAM ...">
            <a:extLst>
              <a:ext uri="{FF2B5EF4-FFF2-40B4-BE49-F238E27FC236}">
                <a16:creationId xmlns:a16="http://schemas.microsoft.com/office/drawing/2014/main" id="{A2F6E58B-A9DB-C973-B443-FB0F8DC5D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958" y="1714497"/>
            <a:ext cx="3223729" cy="2414685"/>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630596"/>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349577" y="680376"/>
            <a:ext cx="8126729" cy="359992"/>
          </a:xfrm>
        </p:spPr>
        <p:txBody>
          <a:bodyPr/>
          <a:lstStyle/>
          <a:p>
            <a:r>
              <a:rPr lang="en-US" b="1" dirty="0">
                <a:solidFill>
                  <a:schemeClr val="accent2"/>
                </a:solidFill>
                <a:latin typeface="Raleway" panose="020B0003030101060003" pitchFamily="34" charset="0"/>
              </a:rPr>
              <a:t>Updates to “</a:t>
            </a:r>
            <a:r>
              <a:rPr lang="en-US" b="1" dirty="0" err="1">
                <a:solidFill>
                  <a:schemeClr val="accent2"/>
                </a:solidFill>
                <a:latin typeface="Raleway" panose="020B0003030101060003" pitchFamily="34" charset="0"/>
              </a:rPr>
              <a:t>nsf</a:t>
            </a:r>
            <a:r>
              <a:rPr lang="en-US" b="1" dirty="0">
                <a:solidFill>
                  <a:schemeClr val="accent2"/>
                </a:solidFill>
                <a:latin typeface="Raleway" panose="020B0003030101060003" pitchFamily="34" charset="0"/>
              </a:rPr>
              <a:t> policy on sexual harassment, other forms of harassment, or sexual assault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solidFill>
                <a:schemeClr val="bg2">
                  <a:lumMod val="25000"/>
                </a:schemeClr>
              </a:solidFill>
              <a:latin typeface="Raleway" panose="020B0003030101060003" pitchFamily="34" charset="0"/>
            </a:endParaRPr>
          </a:p>
        </p:txBody>
      </p:sp>
      <p:sp>
        <p:nvSpPr>
          <p:cNvPr id="11" name="Text Placeholder 2">
            <a:extLst>
              <a:ext uri="{FF2B5EF4-FFF2-40B4-BE49-F238E27FC236}">
                <a16:creationId xmlns:a16="http://schemas.microsoft.com/office/drawing/2014/main" id="{24FA4692-BBBE-4335-AB12-4F6E8B83F585}"/>
              </a:ext>
            </a:extLst>
          </p:cNvPr>
          <p:cNvSpPr txBox="1">
            <a:spLocks/>
          </p:cNvSpPr>
          <p:nvPr/>
        </p:nvSpPr>
        <p:spPr>
          <a:xfrm>
            <a:off x="287866" y="1215930"/>
            <a:ext cx="8695267" cy="3413439"/>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700"/>
              </a:lnSpc>
            </a:pPr>
            <a:endParaRPr lang="en-US" sz="1300" dirty="0">
              <a:latin typeface="Raleway" panose="020B0003030101060003"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B0695D3-5ECC-4DC8-A5C8-7A15A1C2D5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37929" y="110142"/>
            <a:ext cx="2157113" cy="640089"/>
          </a:xfrm>
          <a:prstGeom prst="rect">
            <a:avLst/>
          </a:prstGeom>
        </p:spPr>
      </p:pic>
      <p:sp>
        <p:nvSpPr>
          <p:cNvPr id="4" name="TextBox 3">
            <a:extLst>
              <a:ext uri="{FF2B5EF4-FFF2-40B4-BE49-F238E27FC236}">
                <a16:creationId xmlns:a16="http://schemas.microsoft.com/office/drawing/2014/main" id="{2CE442FF-8ED5-0886-B21E-BA4E7E3FAB1B}"/>
              </a:ext>
            </a:extLst>
          </p:cNvPr>
          <p:cNvSpPr txBox="1"/>
          <p:nvPr/>
        </p:nvSpPr>
        <p:spPr>
          <a:xfrm>
            <a:off x="349577" y="1382909"/>
            <a:ext cx="7916333" cy="4095737"/>
          </a:xfrm>
          <a:prstGeom prst="rect">
            <a:avLst/>
          </a:prstGeom>
          <a:noFill/>
        </p:spPr>
        <p:txBody>
          <a:bodyPr wrap="square">
            <a:spAutoFit/>
          </a:bodyPr>
          <a:lstStyle/>
          <a:p>
            <a:pPr marR="0" lvl="0">
              <a:lnSpc>
                <a:spcPct val="107000"/>
              </a:lnSpc>
              <a:spcBef>
                <a:spcPts val="0"/>
              </a:spcBef>
              <a:spcAft>
                <a:spcPts val="0"/>
              </a:spcAft>
              <a:buSzPts val="1000"/>
              <a:tabLst>
                <a:tab pos="457200" algn="l"/>
              </a:tabLst>
            </a:pPr>
            <a:r>
              <a:rPr lang="en-US" sz="1600" dirty="0">
                <a:solidFill>
                  <a:srgbClr val="1B1B1B"/>
                </a:solidFill>
                <a:latin typeface="Open Sans" panose="020B0606030504020204" pitchFamily="34" charset="0"/>
                <a:ea typeface="Times New Roman" panose="02020603050405020304" pitchFamily="18" charset="0"/>
                <a:cs typeface="Times New Roman" panose="02020603050405020304" pitchFamily="18" charset="0"/>
              </a:rPr>
              <a:t>Updates to clarify the following:</a:t>
            </a:r>
          </a:p>
          <a:p>
            <a:pPr marL="285750" marR="0" lvl="0" indent="-28575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1B1B1B"/>
                </a:solidFill>
                <a:effectLst/>
                <a:latin typeface="Open Sans" panose="020B0606030504020204" pitchFamily="34" charset="0"/>
                <a:ea typeface="Times New Roman" panose="02020603050405020304" pitchFamily="18" charset="0"/>
                <a:cs typeface="Times New Roman" panose="02020603050405020304" pitchFamily="18" charset="0"/>
              </a:rPr>
              <a:t>AOR of the instit</a:t>
            </a:r>
            <a:r>
              <a:rPr lang="en-US" sz="1600" dirty="0">
                <a:solidFill>
                  <a:srgbClr val="1B1B1B"/>
                </a:solidFill>
                <a:latin typeface="Open Sans" panose="020B0606030504020204" pitchFamily="34" charset="0"/>
                <a:ea typeface="Times New Roman" panose="02020603050405020304" pitchFamily="18" charset="0"/>
                <a:cs typeface="Times New Roman" panose="02020603050405020304" pitchFamily="18" charset="0"/>
              </a:rPr>
              <a:t>ution is required to notify NSF of any violation within 10 days of finding/determination or placement of PI on admin leave or imposition of an admin action. Please promptly notify DCG if you become aware of any violation.  DCG will coordinate with the school, OCEC and the sponsor to ensure compliance. </a:t>
            </a:r>
          </a:p>
          <a:p>
            <a:pPr marL="285750" marR="0" lvl="0" indent="-28575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1B1B1B"/>
                </a:solidFill>
                <a:latin typeface="Open Sans" panose="020B0606030504020204" pitchFamily="34" charset="0"/>
                <a:ea typeface="Times New Roman" panose="02020603050405020304" pitchFamily="18" charset="0"/>
                <a:cs typeface="Times New Roman" panose="02020603050405020304" pitchFamily="18" charset="0"/>
              </a:rPr>
              <a:t>Minor edits to what qualifies as what violations are required to be reported.</a:t>
            </a:r>
          </a:p>
          <a:p>
            <a:pPr marL="285750" marR="0" lvl="0" indent="-28575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1B1B1B"/>
                </a:solidFill>
                <a:latin typeface="Open Sans" panose="020B0606030504020204" pitchFamily="34" charset="0"/>
                <a:ea typeface="Times New Roman" panose="02020603050405020304" pitchFamily="18" charset="0"/>
                <a:cs typeface="Times New Roman" panose="02020603050405020304" pitchFamily="18" charset="0"/>
              </a:rPr>
              <a:t>Updates to information that must be reported to NSF in the event of a violation. </a:t>
            </a:r>
          </a:p>
          <a:p>
            <a:pPr marL="285750" indent="-285750">
              <a:lnSpc>
                <a:spcPct val="107000"/>
              </a:lnSpc>
              <a:buSzPts val="1000"/>
              <a:buFont typeface="Arial" panose="020B0604020202020204" pitchFamily="34" charset="0"/>
              <a:buChar char="•"/>
              <a:tabLst>
                <a:tab pos="457200" algn="l"/>
              </a:tabLst>
            </a:pPr>
            <a:r>
              <a:rPr lang="en-US" sz="1600" dirty="0">
                <a:solidFill>
                  <a:srgbClr val="1B1B1B"/>
                </a:solidFill>
                <a:latin typeface="Open Sans" panose="020B0606030504020204" pitchFamily="34" charset="0"/>
                <a:ea typeface="Times New Roman" panose="02020603050405020304" pitchFamily="18" charset="0"/>
                <a:cs typeface="Times New Roman" panose="02020603050405020304" pitchFamily="18" charset="0"/>
              </a:rPr>
              <a:t>Reminder that if a PI or Co-PI will be disengaged from the project for greater than 3 months prior approval of the sponsor is required, and an interim PI might need to be appointed.  Please contact your DCG officer if this is the case, and your officer can assist with next steps. </a:t>
            </a:r>
          </a:p>
          <a:p>
            <a:pPr>
              <a:lnSpc>
                <a:spcPct val="107000"/>
              </a:lnSpc>
              <a:buSzPts val="1000"/>
              <a:tabLst>
                <a:tab pos="457200" algn="l"/>
              </a:tabLst>
            </a:pPr>
            <a:endParaRPr lang="en-US" sz="1800" dirty="0">
              <a:solidFill>
                <a:srgbClr val="1B1B1B"/>
              </a:solidFill>
              <a:latin typeface="Open Sans" panose="020B0606030504020204" pitchFamily="34" charset="0"/>
              <a:ea typeface="Times New Roman" panose="02020603050405020304" pitchFamily="18" charset="0"/>
              <a:cs typeface="Times New Roman" panose="02020603050405020304" pitchFamily="18" charset="0"/>
            </a:endParaRPr>
          </a:p>
          <a:p>
            <a:pPr marL="285750" marR="0" lvl="0" indent="-285750">
              <a:lnSpc>
                <a:spcPct val="107000"/>
              </a:lnSpc>
              <a:spcBef>
                <a:spcPts val="0"/>
              </a:spcBef>
              <a:spcAft>
                <a:spcPts val="0"/>
              </a:spcAft>
              <a:buSzPts val="1000"/>
              <a:buFont typeface="Arial" panose="020B0604020202020204" pitchFamily="34" charset="0"/>
              <a:buChar char="•"/>
              <a:tabLst>
                <a:tab pos="457200" algn="l"/>
              </a:tabLst>
            </a:pPr>
            <a:endParaRPr lang="en-US" sz="1800" dirty="0">
              <a:solidFill>
                <a:srgbClr val="1B1B1B"/>
              </a:solidFill>
              <a:effectLst/>
              <a:latin typeface="Open Sans" panose="020B0606030504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1285538"/>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378136" y="744716"/>
            <a:ext cx="8297552" cy="359992"/>
          </a:xfrm>
        </p:spPr>
        <p:txBody>
          <a:bodyPr/>
          <a:lstStyle/>
          <a:p>
            <a:r>
              <a:rPr lang="en-US" b="1" dirty="0">
                <a:solidFill>
                  <a:schemeClr val="accent2"/>
                </a:solidFill>
                <a:latin typeface="Raleway" panose="020B0003030101060003" pitchFamily="34" charset="0"/>
              </a:rPr>
              <a:t>Addition to environmental justice under e.0. 14096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solidFill>
                <a:schemeClr val="bg2">
                  <a:lumMod val="25000"/>
                </a:schemeClr>
              </a:solidFill>
              <a:latin typeface="Raleway" panose="020B0003030101060003" pitchFamily="34" charset="0"/>
            </a:endParaRPr>
          </a:p>
        </p:txBody>
      </p:sp>
      <p:sp>
        <p:nvSpPr>
          <p:cNvPr id="11" name="Text Placeholder 2">
            <a:extLst>
              <a:ext uri="{FF2B5EF4-FFF2-40B4-BE49-F238E27FC236}">
                <a16:creationId xmlns:a16="http://schemas.microsoft.com/office/drawing/2014/main" id="{24FA4692-BBBE-4335-AB12-4F6E8B83F585}"/>
              </a:ext>
            </a:extLst>
          </p:cNvPr>
          <p:cNvSpPr txBox="1">
            <a:spLocks/>
          </p:cNvSpPr>
          <p:nvPr/>
        </p:nvSpPr>
        <p:spPr>
          <a:xfrm>
            <a:off x="287866" y="1215930"/>
            <a:ext cx="8695267" cy="3413439"/>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700"/>
              </a:lnSpc>
            </a:pPr>
            <a:endParaRPr lang="en-US" sz="1300" dirty="0">
              <a:latin typeface="Raleway" panose="020B0003030101060003"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B0695D3-5ECC-4DC8-A5C8-7A15A1C2D5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37929" y="110142"/>
            <a:ext cx="2157113" cy="640089"/>
          </a:xfrm>
          <a:prstGeom prst="rect">
            <a:avLst/>
          </a:prstGeom>
        </p:spPr>
      </p:pic>
      <p:sp>
        <p:nvSpPr>
          <p:cNvPr id="4" name="TextBox 3">
            <a:extLst>
              <a:ext uri="{FF2B5EF4-FFF2-40B4-BE49-F238E27FC236}">
                <a16:creationId xmlns:a16="http://schemas.microsoft.com/office/drawing/2014/main" id="{2CE442FF-8ED5-0886-B21E-BA4E7E3FAB1B}"/>
              </a:ext>
            </a:extLst>
          </p:cNvPr>
          <p:cNvSpPr txBox="1"/>
          <p:nvPr/>
        </p:nvSpPr>
        <p:spPr>
          <a:xfrm>
            <a:off x="160867" y="1379716"/>
            <a:ext cx="7916333" cy="3525132"/>
          </a:xfrm>
          <a:prstGeom prst="rect">
            <a:avLst/>
          </a:prstGeom>
          <a:noFill/>
        </p:spPr>
        <p:txBody>
          <a:bodyPr wrap="square">
            <a:spAutoFit/>
          </a:bodyPr>
          <a:lstStyle/>
          <a:p>
            <a:pPr marR="0" lvl="0">
              <a:lnSpc>
                <a:spcPct val="107000"/>
              </a:lnSpc>
              <a:spcBef>
                <a:spcPts val="0"/>
              </a:spcBef>
              <a:spcAft>
                <a:spcPts val="600"/>
              </a:spcAft>
              <a:buSzPts val="1000"/>
              <a:tabLst>
                <a:tab pos="457200" algn="l"/>
              </a:tabLst>
            </a:pPr>
            <a:r>
              <a:rPr lang="en-US" sz="1400" dirty="0"/>
              <a:t>In addition to statutory prohibitions, several civil rights and equal opportunity-related Presidential Executive Orders require compliance by NSF recipients. E. O.14096 “Revitalizing Our Nation's Commitment to Environmental Justice for All” was issued April 21, 2023.  This E.O. which directs Federal agencies to make achieving environmental justice part of the agency mission. </a:t>
            </a:r>
            <a:endParaRPr lang="en-US" sz="1400" b="1" dirty="0">
              <a:solidFill>
                <a:srgbClr val="1B1B1B"/>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R="0" lvl="0">
              <a:lnSpc>
                <a:spcPct val="107000"/>
              </a:lnSpc>
              <a:spcBef>
                <a:spcPts val="0"/>
              </a:spcBef>
              <a:spcAft>
                <a:spcPts val="600"/>
              </a:spcAft>
              <a:buSzPts val="1000"/>
              <a:tabLst>
                <a:tab pos="457200" algn="l"/>
              </a:tabLst>
            </a:pPr>
            <a:endParaRPr lang="en-US" sz="1400" b="1" dirty="0">
              <a:solidFill>
                <a:srgbClr val="1B1B1B"/>
              </a:solidFill>
              <a:latin typeface="Source Sans Pro" panose="020B0503030403020204" pitchFamily="34" charset="0"/>
              <a:ea typeface="Source Sans Pro" panose="020B0503030403020204" pitchFamily="34" charset="0"/>
              <a:cs typeface="Times New Roman" panose="02020603050405020304" pitchFamily="18" charset="0"/>
            </a:endParaRPr>
          </a:p>
          <a:p>
            <a:pPr marR="0" lvl="0">
              <a:lnSpc>
                <a:spcPct val="107000"/>
              </a:lnSpc>
              <a:spcBef>
                <a:spcPts val="0"/>
              </a:spcBef>
              <a:spcAft>
                <a:spcPts val="600"/>
              </a:spcAft>
              <a:buSzPts val="1000"/>
              <a:tabLst>
                <a:tab pos="457200" algn="l"/>
              </a:tabLst>
            </a:pPr>
            <a:r>
              <a:rPr lang="en-US" sz="1400" b="1" dirty="0">
                <a:solidFill>
                  <a:srgbClr val="1B1B1B"/>
                </a:solidFill>
                <a:latin typeface="Source Sans Pro" panose="020B0503030403020204" pitchFamily="34" charset="0"/>
                <a:ea typeface="Source Sans Pro" panose="020B0503030403020204" pitchFamily="34" charset="0"/>
                <a:cs typeface="Times New Roman" panose="02020603050405020304" pitchFamily="18" charset="0"/>
              </a:rPr>
              <a:t>This new E.O. has been incorporated into the PAPPG in the following sections:</a:t>
            </a:r>
          </a:p>
          <a:p>
            <a:pPr lvl="1">
              <a:lnSpc>
                <a:spcPct val="107000"/>
              </a:lnSpc>
              <a:spcAft>
                <a:spcPts val="600"/>
              </a:spcAft>
              <a:buSzPts val="1000"/>
              <a:tabLst>
                <a:tab pos="457200" algn="l"/>
              </a:tabLst>
            </a:pPr>
            <a:r>
              <a:rPr lang="en-US" sz="1400" b="1" dirty="0">
                <a:solidFill>
                  <a:srgbClr val="1B1B1B"/>
                </a:solidFill>
                <a:effectLst/>
                <a:latin typeface="Source Sans Pro" panose="020B0503030403020204" pitchFamily="34" charset="0"/>
                <a:ea typeface="Source Sans Pro" panose="020B0503030403020204" pitchFamily="34" charset="0"/>
                <a:cs typeface="Times New Roman" panose="02020603050405020304" pitchFamily="18" charset="0"/>
              </a:rPr>
              <a:t>Chapter XI.A, Non-Discrimination Statutes and Regulations</a:t>
            </a:r>
            <a:r>
              <a:rPr lang="en-US" sz="1400" b="1" dirty="0">
                <a:solidFill>
                  <a:srgbClr val="1B1B1B"/>
                </a:solidFill>
                <a:latin typeface="Source Sans Pro" panose="020B0503030403020204" pitchFamily="34" charset="0"/>
                <a:ea typeface="Source Sans Pro" panose="020B0503030403020204" pitchFamily="34" charset="0"/>
                <a:cs typeface="Times New Roman" panose="02020603050405020304" pitchFamily="18" charset="0"/>
              </a:rPr>
              <a:t> </a:t>
            </a:r>
            <a:r>
              <a:rPr lang="en-US" sz="1400" dirty="0">
                <a:solidFill>
                  <a:srgbClr val="1B1B1B"/>
                </a:solidFill>
                <a:effectLst/>
                <a:latin typeface="Source Sans Pro" panose="020B0503030403020204" pitchFamily="34" charset="0"/>
                <a:ea typeface="Source Sans Pro" panose="020B0503030403020204" pitchFamily="34" charset="0"/>
                <a:cs typeface="Times New Roman" panose="02020603050405020304" pitchFamily="18" charset="0"/>
              </a:rPr>
              <a:t>incorporates requirement </a:t>
            </a:r>
            <a:r>
              <a:rPr lang="en-US" sz="1400" dirty="0">
                <a:solidFill>
                  <a:srgbClr val="1B1B1B"/>
                </a:solidFill>
                <a:latin typeface="Source Sans Pro" panose="020B0503030403020204" pitchFamily="34" charset="0"/>
                <a:ea typeface="Source Sans Pro" panose="020B0503030403020204" pitchFamily="34" charset="0"/>
                <a:cs typeface="Times New Roman" panose="02020603050405020304" pitchFamily="18" charset="0"/>
              </a:rPr>
              <a:t>to comply with  </a:t>
            </a:r>
            <a:r>
              <a:rPr lang="en-US" sz="1400" dirty="0">
                <a:solidFill>
                  <a:srgbClr val="1B1B1B"/>
                </a:solidFill>
                <a:effectLst/>
                <a:latin typeface="Source Sans Pro" panose="020B0503030403020204" pitchFamily="34" charset="0"/>
                <a:ea typeface="Source Sans Pro" panose="020B0503030403020204" pitchFamily="34" charset="0"/>
                <a:cs typeface="Times New Roman" panose="02020603050405020304" pitchFamily="18" charset="0"/>
              </a:rPr>
              <a:t>Executive Order 14096, "Revitalizing Our Nation's Commitment to Environmental Justice for All;" </a:t>
            </a:r>
          </a:p>
          <a:p>
            <a:pPr lvl="1">
              <a:lnSpc>
                <a:spcPct val="107000"/>
              </a:lnSpc>
              <a:spcAft>
                <a:spcPts val="600"/>
              </a:spcAft>
              <a:buSzPts val="1000"/>
              <a:tabLst>
                <a:tab pos="457200" algn="l"/>
              </a:tabLst>
            </a:pPr>
            <a:r>
              <a:rPr lang="en-US" sz="1400" b="1" dirty="0">
                <a:solidFill>
                  <a:srgbClr val="1B1B1B"/>
                </a:solidFill>
                <a:effectLst/>
                <a:latin typeface="Source Sans Pro" panose="020B0503030403020204" pitchFamily="34" charset="0"/>
                <a:ea typeface="Source Sans Pro" panose="020B0503030403020204" pitchFamily="34" charset="0"/>
                <a:cs typeface="Times New Roman" panose="02020603050405020304" pitchFamily="18" charset="0"/>
              </a:rPr>
              <a:t>Chapter XI.A.8, Environmental Justice under E.O. 14096</a:t>
            </a:r>
            <a:r>
              <a:rPr lang="en-US" sz="1400" dirty="0">
                <a:solidFill>
                  <a:srgbClr val="1B1B1B"/>
                </a:solidFill>
                <a:effectLst/>
                <a:latin typeface="Source Sans Pro" panose="020B0503030403020204" pitchFamily="34" charset="0"/>
                <a:ea typeface="Source Sans Pro" panose="020B0503030403020204" pitchFamily="34" charset="0"/>
                <a:cs typeface="Times New Roman" panose="02020603050405020304" pitchFamily="18" charset="0"/>
              </a:rPr>
              <a:t>, has been added as a new section regarding NSF's implementation of Executive Order 14096, "Environmental Justice</a:t>
            </a:r>
            <a:r>
              <a:rPr lang="en-US" sz="1400" dirty="0">
                <a:solidFill>
                  <a:srgbClr val="1B1B1B"/>
                </a:solidFill>
                <a:latin typeface="Source Sans Pro" panose="020B0503030403020204" pitchFamily="34" charset="0"/>
                <a:ea typeface="Source Sans Pro" panose="020B0503030403020204" pitchFamily="34" charset="0"/>
                <a:cs typeface="Times New Roman" panose="02020603050405020304" pitchFamily="18" charset="0"/>
              </a:rPr>
              <a:t>” </a:t>
            </a:r>
            <a:r>
              <a:rPr lang="en-US" sz="1400" dirty="0">
                <a:solidFill>
                  <a:srgbClr val="1B1B1B"/>
                </a:solidFill>
                <a:effectLst/>
                <a:latin typeface="Source Sans Pro" panose="020B0503030403020204" pitchFamily="34" charset="0"/>
                <a:ea typeface="Source Sans Pro" panose="020B0503030403020204" pitchFamily="34" charset="0"/>
                <a:cs typeface="Times New Roman" panose="02020603050405020304" pitchFamily="18" charset="0"/>
              </a:rPr>
              <a:t>which directs Federal agencies to make achieving environmental justice part of the agency mission.</a:t>
            </a:r>
          </a:p>
          <a:p>
            <a:pPr marL="285750" marR="0" lvl="0" indent="-285750">
              <a:lnSpc>
                <a:spcPct val="107000"/>
              </a:lnSpc>
              <a:spcBef>
                <a:spcPts val="0"/>
              </a:spcBef>
              <a:spcAft>
                <a:spcPts val="0"/>
              </a:spcAft>
              <a:buSzPts val="1000"/>
              <a:buFont typeface="Arial" panose="020B0604020202020204" pitchFamily="34" charset="0"/>
              <a:buChar char="•"/>
              <a:tabLst>
                <a:tab pos="457200" algn="l"/>
              </a:tabLst>
            </a:pPr>
            <a:endParaRPr lang="en-US" sz="1800" dirty="0">
              <a:solidFill>
                <a:srgbClr val="1B1B1B"/>
              </a:solidFill>
              <a:effectLst/>
              <a:latin typeface="Open Sans" panose="020B0606030504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5066222"/>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406677" y="557084"/>
            <a:ext cx="7953374" cy="383260"/>
          </a:xfrm>
        </p:spPr>
        <p:txBody>
          <a:bodyPr/>
          <a:lstStyle/>
          <a:p>
            <a:r>
              <a:rPr lang="en-US" b="1" dirty="0">
                <a:solidFill>
                  <a:schemeClr val="accent2"/>
                </a:solidFill>
                <a:latin typeface="Raleway" panose="020B0003030101060003" pitchFamily="34" charset="0"/>
              </a:rPr>
              <a:t>Concept Outlines</a:t>
            </a:r>
            <a:endParaRPr lang="en-US" b="1" dirty="0">
              <a:solidFill>
                <a:schemeClr val="bg2">
                  <a:lumMod val="25000"/>
                </a:schemeClr>
              </a:solidFill>
              <a:latin typeface="Raleway" panose="020B0003030101060003" pitchFamily="34" charset="0"/>
            </a:endParaRPr>
          </a:p>
        </p:txBody>
      </p:sp>
      <p:pic>
        <p:nvPicPr>
          <p:cNvPr id="13" name="Picture 12">
            <a:extLst>
              <a:ext uri="{FF2B5EF4-FFF2-40B4-BE49-F238E27FC236}">
                <a16:creationId xmlns:a16="http://schemas.microsoft.com/office/drawing/2014/main" id="{0BCCE7F1-8B23-4A3E-BC66-65D946C14F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37929" y="110142"/>
            <a:ext cx="2157113" cy="640089"/>
          </a:xfrm>
          <a:prstGeom prst="rect">
            <a:avLst/>
          </a:prstGeom>
        </p:spPr>
      </p:pic>
      <p:sp>
        <p:nvSpPr>
          <p:cNvPr id="5" name="Rectangle 4">
            <a:hlinkClick r:id="rId4"/>
            <a:extLst>
              <a:ext uri="{FF2B5EF4-FFF2-40B4-BE49-F238E27FC236}">
                <a16:creationId xmlns:a16="http://schemas.microsoft.com/office/drawing/2014/main" id="{7F45D354-5FA0-4B39-80EC-FBDA712714D8}"/>
              </a:ext>
            </a:extLst>
          </p:cNvPr>
          <p:cNvSpPr/>
          <p:nvPr/>
        </p:nvSpPr>
        <p:spPr>
          <a:xfrm>
            <a:off x="233757" y="940344"/>
            <a:ext cx="8843946" cy="4509953"/>
          </a:xfrm>
          <a:prstGeom prst="rect">
            <a:avLst/>
          </a:prstGeom>
        </p:spPr>
        <p:txBody>
          <a:bodyPr wrap="square">
            <a:spAutoFit/>
          </a:bodyPr>
          <a:lstStyle/>
          <a:p>
            <a:r>
              <a:rPr lang="en-US" sz="1600" spc="40" dirty="0">
                <a:solidFill>
                  <a:schemeClr val="tx1">
                    <a:lumMod val="75000"/>
                    <a:lumOff val="25000"/>
                  </a:schemeClr>
                </a:solidFill>
                <a:latin typeface="Source Sans Pro" panose="020B0503030403020204" pitchFamily="34" charset="0"/>
                <a:ea typeface="Source Sans Pro" panose="020B0503030403020204" pitchFamily="34" charset="0"/>
                <a:cs typeface="Open Sans Light" panose="020B0306030504020204" pitchFamily="34" charset="0"/>
              </a:rPr>
              <a:t>Concept Outlines are used for Planning, RAPID, EAGER and RAISE proposals. The </a:t>
            </a:r>
            <a:r>
              <a:rPr lang="en-US" sz="1600" dirty="0">
                <a:latin typeface="Source Sans Pro" panose="020B0503030403020204" pitchFamily="34" charset="0"/>
                <a:ea typeface="Source Sans Pro" panose="020B0503030403020204" pitchFamily="34" charset="0"/>
              </a:rPr>
              <a:t>funding opportunities may require submission of a concept outline prior to submission of a full proposal.  </a:t>
            </a:r>
          </a:p>
          <a:p>
            <a:endParaRPr lang="en-US" sz="1600" dirty="0">
              <a:latin typeface="Source Sans Pro" panose="020B0503030403020204" pitchFamily="34" charset="0"/>
              <a:ea typeface="Source Sans Pro" panose="020B0503030403020204" pitchFamily="34" charset="0"/>
            </a:endParaRPr>
          </a:p>
          <a:p>
            <a:r>
              <a:rPr lang="en-US" sz="1600" dirty="0">
                <a:latin typeface="Source Sans Pro" panose="020B0503030403020204" pitchFamily="34" charset="0"/>
                <a:ea typeface="Source Sans Pro" panose="020B0503030403020204" pitchFamily="34" charset="0"/>
              </a:rPr>
              <a:t>The new guide provides revised guidance as follows:</a:t>
            </a:r>
          </a:p>
          <a:p>
            <a:pPr marL="171450" indent="-171450">
              <a:buFont typeface="Arial" panose="020B0604020202020204" pitchFamily="34" charset="0"/>
              <a:buChar char="•"/>
            </a:pPr>
            <a:endParaRPr lang="en-US" sz="1600" dirty="0">
              <a:latin typeface="Source Sans Pro" panose="020B0503030403020204" pitchFamily="34" charset="0"/>
              <a:ea typeface="Source Sans Pro" panose="020B0503030403020204" pitchFamily="34" charset="0"/>
            </a:endParaRPr>
          </a:p>
          <a:p>
            <a:pPr marL="171450" indent="-171450">
              <a:buFont typeface="Arial" panose="020B0604020202020204" pitchFamily="34" charset="0"/>
              <a:buChar char="•"/>
            </a:pPr>
            <a:r>
              <a:rPr lang="en-US" sz="1600" b="1" dirty="0">
                <a:latin typeface="Source Sans Pro" panose="020B0503030403020204" pitchFamily="34" charset="0"/>
                <a:ea typeface="Source Sans Pro" panose="020B0503030403020204" pitchFamily="34" charset="0"/>
              </a:rPr>
              <a:t>Revised Definition of a Concept Outline </a:t>
            </a:r>
            <a:r>
              <a:rPr lang="en-US" sz="1600" dirty="0">
                <a:latin typeface="Source Sans Pro" panose="020B0503030403020204" pitchFamily="34" charset="0"/>
                <a:ea typeface="Source Sans Pro" panose="020B0503030403020204" pitchFamily="34" charset="0"/>
              </a:rPr>
              <a:t>~ </a:t>
            </a:r>
            <a:r>
              <a:rPr lang="en-US" sz="1600" dirty="0">
                <a:effectLst/>
                <a:latin typeface="Source Sans Pro" panose="020B0503030403020204" pitchFamily="34" charset="0"/>
                <a:ea typeface="Source Sans Pro" panose="020B0503030403020204" pitchFamily="34" charset="0"/>
                <a:cs typeface="Times New Roman" panose="02020603050405020304" pitchFamily="18" charset="0"/>
              </a:rPr>
              <a:t>A concept outline is a concise summary of a project idea that contains a title, the proposed proposal type, information about the prospective PI(s), potentially germane NSF organizational unit(s), keywords, a brief narrative description of the idea, and a </a:t>
            </a:r>
            <a:r>
              <a:rPr lang="en-US" sz="1600" u="sng" dirty="0">
                <a:effectLst/>
                <a:latin typeface="Source Sans Pro" panose="020B0503030403020204" pitchFamily="34" charset="0"/>
                <a:ea typeface="Source Sans Pro" panose="020B0503030403020204" pitchFamily="34" charset="0"/>
                <a:cs typeface="Times New Roman" panose="02020603050405020304" pitchFamily="18" charset="0"/>
              </a:rPr>
              <a:t>brief description of how the idea fits the proposed proposal type or funding opportunity. The narrative description of the idea may outline the goals and general approaches of the project, anticipated uses of funding, and how the work satisfies the NSB-approved Intellectual Merit and Broader Impacts criteria</a:t>
            </a:r>
            <a:r>
              <a:rPr lang="en-US" sz="1600" dirty="0">
                <a:effectLst/>
                <a:latin typeface="Source Sans Pro" panose="020B0503030403020204" pitchFamily="34" charset="0"/>
                <a:ea typeface="Source Sans Pro" panose="020B0503030403020204" pitchFamily="34" charset="0"/>
                <a:cs typeface="Times New Roman" panose="02020603050405020304" pitchFamily="18" charset="0"/>
              </a:rPr>
              <a:t>. </a:t>
            </a:r>
          </a:p>
          <a:p>
            <a:pPr marL="171450" indent="-171450">
              <a:buFont typeface="Arial" panose="020B0604020202020204" pitchFamily="34" charset="0"/>
              <a:buChar char="•"/>
            </a:pPr>
            <a:endParaRPr lang="en-US" sz="1600" spc="40" dirty="0">
              <a:solidFill>
                <a:schemeClr val="tx1">
                  <a:lumMod val="75000"/>
                  <a:lumOff val="25000"/>
                </a:schemeClr>
              </a:solidFill>
              <a:latin typeface="Source Sans Pro" panose="020B0503030403020204" pitchFamily="34" charset="0"/>
              <a:ea typeface="Source Sans Pro" panose="020B0503030403020204" pitchFamily="34" charset="0"/>
              <a:cs typeface="Times New Roman" panose="02020603050405020304" pitchFamily="18" charset="0"/>
            </a:endParaRPr>
          </a:p>
          <a:p>
            <a:pPr marL="171450" indent="-171450">
              <a:buFont typeface="Arial" panose="020B0604020202020204" pitchFamily="34" charset="0"/>
              <a:buChar char="•"/>
            </a:pPr>
            <a:r>
              <a:rPr lang="en-US" sz="1600" b="1" spc="40" dirty="0">
                <a:solidFill>
                  <a:schemeClr val="tx1">
                    <a:lumMod val="75000"/>
                    <a:lumOff val="25000"/>
                  </a:schemeClr>
                </a:solidFill>
                <a:latin typeface="Source Sans Pro" panose="020B0503030403020204" pitchFamily="34" charset="0"/>
                <a:ea typeface="Source Sans Pro" panose="020B0503030403020204" pitchFamily="34" charset="0"/>
                <a:cs typeface="Times New Roman" panose="02020603050405020304" pitchFamily="18" charset="0"/>
              </a:rPr>
              <a:t>Voluntary Submissions</a:t>
            </a:r>
            <a:r>
              <a:rPr lang="en-US" sz="1600" spc="40" dirty="0">
                <a:solidFill>
                  <a:schemeClr val="tx1">
                    <a:lumMod val="75000"/>
                    <a:lumOff val="25000"/>
                  </a:schemeClr>
                </a:solidFill>
                <a:latin typeface="Source Sans Pro" panose="020B0503030403020204" pitchFamily="34" charset="0"/>
                <a:ea typeface="Source Sans Pro" panose="020B0503030403020204" pitchFamily="34" charset="0"/>
                <a:cs typeface="Times New Roman" panose="02020603050405020304" pitchFamily="18" charset="0"/>
              </a:rPr>
              <a:t> ~ The guide now clarifies that the prospective PI will receive feedback by email or follow-up discussion with a cognizant NSF program officer, however, a “Program Officer Concurrence Email” is not typically provided.</a:t>
            </a:r>
            <a:endParaRPr lang="en-US" sz="1600" spc="40" dirty="0">
              <a:solidFill>
                <a:schemeClr val="tx1">
                  <a:lumMod val="75000"/>
                  <a:lumOff val="25000"/>
                </a:schemeClr>
              </a:solidFill>
              <a:latin typeface="Source Sans Pro" panose="020B0503030403020204" pitchFamily="34" charset="0"/>
              <a:ea typeface="Source Sans Pro" panose="020B0503030403020204" pitchFamily="34" charset="0"/>
              <a:cs typeface="Open Sans Light" panose="020B0306030504020204" pitchFamily="34" charset="0"/>
            </a:endParaRPr>
          </a:p>
          <a:p>
            <a:pPr>
              <a:lnSpc>
                <a:spcPct val="150000"/>
              </a:lnSpc>
            </a:pPr>
            <a:br>
              <a:rPr lang="en-US" sz="1100" spc="40" dirty="0">
                <a:solidFill>
                  <a:schemeClr val="tx1">
                    <a:lumMod val="75000"/>
                    <a:lumOff val="25000"/>
                  </a:schemeClr>
                </a:solidFill>
                <a:latin typeface="Raleway" panose="020B0604020202020204" charset="0"/>
                <a:ea typeface="Open Sans Light" panose="020B0306030504020204" pitchFamily="34" charset="0"/>
                <a:cs typeface="Open Sans Light" panose="020B0306030504020204" pitchFamily="34" charset="0"/>
              </a:rPr>
            </a:br>
            <a:r>
              <a:rPr lang="en-US" sz="1100" spc="40" dirty="0">
                <a:solidFill>
                  <a:schemeClr val="tx1">
                    <a:lumMod val="75000"/>
                    <a:lumOff val="25000"/>
                  </a:schemeClr>
                </a:solidFill>
                <a:latin typeface="Raleway" panose="020B0604020202020204" charset="0"/>
                <a:ea typeface="Open Sans Light" panose="020B0306030504020204" pitchFamily="34" charset="0"/>
                <a:cs typeface="Open Sans Light" panose="020B0306030504020204" pitchFamily="34" charset="0"/>
              </a:rPr>
              <a:t> </a:t>
            </a:r>
            <a:endParaRPr lang="en-US" sz="1100" spc="40" dirty="0">
              <a:solidFill>
                <a:schemeClr val="tx1">
                  <a:lumMod val="75000"/>
                  <a:lumOff val="25000"/>
                </a:schemeClr>
              </a:solidFill>
              <a:latin typeface="Raleway" panose="020B0003030101060003"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54876486"/>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287866" y="570235"/>
            <a:ext cx="8126729" cy="359992"/>
          </a:xfrm>
        </p:spPr>
        <p:txBody>
          <a:bodyPr/>
          <a:lstStyle/>
          <a:p>
            <a:r>
              <a:rPr lang="en-US" b="1" dirty="0">
                <a:solidFill>
                  <a:schemeClr val="accent2"/>
                </a:solidFill>
                <a:latin typeface="Raleway" panose="020B0003030101060003" pitchFamily="34" charset="0"/>
              </a:rPr>
              <a:t>Other minor changes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solidFill>
                <a:schemeClr val="bg2">
                  <a:lumMod val="25000"/>
                </a:schemeClr>
              </a:solidFill>
              <a:latin typeface="Raleway" panose="020B0003030101060003" pitchFamily="34" charset="0"/>
            </a:endParaRPr>
          </a:p>
        </p:txBody>
      </p:sp>
      <p:sp>
        <p:nvSpPr>
          <p:cNvPr id="11" name="Text Placeholder 2">
            <a:extLst>
              <a:ext uri="{FF2B5EF4-FFF2-40B4-BE49-F238E27FC236}">
                <a16:creationId xmlns:a16="http://schemas.microsoft.com/office/drawing/2014/main" id="{24FA4692-BBBE-4335-AB12-4F6E8B83F585}"/>
              </a:ext>
            </a:extLst>
          </p:cNvPr>
          <p:cNvSpPr txBox="1">
            <a:spLocks/>
          </p:cNvSpPr>
          <p:nvPr/>
        </p:nvSpPr>
        <p:spPr>
          <a:xfrm>
            <a:off x="287866" y="1215930"/>
            <a:ext cx="8695267" cy="3413439"/>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700"/>
              </a:lnSpc>
            </a:pPr>
            <a:endParaRPr lang="en-US" sz="1300" dirty="0">
              <a:latin typeface="Raleway" panose="020B0003030101060003"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B0695D3-5ECC-4DC8-A5C8-7A15A1C2D5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37929" y="110142"/>
            <a:ext cx="2157113" cy="640089"/>
          </a:xfrm>
          <a:prstGeom prst="rect">
            <a:avLst/>
          </a:prstGeom>
        </p:spPr>
      </p:pic>
      <p:sp>
        <p:nvSpPr>
          <p:cNvPr id="4" name="TextBox 3">
            <a:extLst>
              <a:ext uri="{FF2B5EF4-FFF2-40B4-BE49-F238E27FC236}">
                <a16:creationId xmlns:a16="http://schemas.microsoft.com/office/drawing/2014/main" id="{2CE442FF-8ED5-0886-B21E-BA4E7E3FAB1B}"/>
              </a:ext>
            </a:extLst>
          </p:cNvPr>
          <p:cNvSpPr txBox="1"/>
          <p:nvPr/>
        </p:nvSpPr>
        <p:spPr>
          <a:xfrm>
            <a:off x="160866" y="959301"/>
            <a:ext cx="8880006" cy="4596066"/>
          </a:xfrm>
          <a:prstGeom prst="rect">
            <a:avLst/>
          </a:prstGeom>
          <a:noFill/>
        </p:spPr>
        <p:txBody>
          <a:bodyPr wrap="square">
            <a:spAutoFit/>
          </a:bodyPr>
          <a:lstStyle/>
          <a:p>
            <a:pPr marR="0" lvl="0">
              <a:spcBef>
                <a:spcPts val="0"/>
              </a:spcBef>
              <a:spcAft>
                <a:spcPts val="600"/>
              </a:spcAft>
              <a:buSzPts val="1000"/>
              <a:tabLst>
                <a:tab pos="457200" algn="l"/>
              </a:tabLst>
            </a:pPr>
            <a:r>
              <a:rPr lang="en-US" sz="1600" b="1" dirty="0">
                <a:solidFill>
                  <a:srgbClr val="1B1B1B"/>
                </a:solidFill>
                <a:effectLst/>
                <a:latin typeface="Source Sans Pro" panose="020B0503030403020204" pitchFamily="34" charset="0"/>
                <a:ea typeface="Source Sans Pro" panose="020B0503030403020204" pitchFamily="34" charset="0"/>
                <a:cs typeface="Times New Roman" panose="02020603050405020304" pitchFamily="18" charset="0"/>
              </a:rPr>
              <a:t>Chapter II.C.2, Proposal Font, Spacing, and Margin Requirements</a:t>
            </a:r>
            <a:r>
              <a:rPr lang="en-US" sz="1600" dirty="0">
                <a:solidFill>
                  <a:srgbClr val="1B1B1B"/>
                </a:solidFill>
                <a:effectLst/>
                <a:latin typeface="Source Sans Pro" panose="020B0503030403020204" pitchFamily="34" charset="0"/>
                <a:ea typeface="Source Sans Pro" panose="020B0503030403020204" pitchFamily="34" charset="0"/>
                <a:cs typeface="Times New Roman" panose="02020603050405020304" pitchFamily="18" charset="0"/>
              </a:rPr>
              <a:t>, has been modified to allow for submission of proposal documents in landscape format.</a:t>
            </a:r>
          </a:p>
          <a:p>
            <a:pPr marR="0" lvl="0">
              <a:spcBef>
                <a:spcPts val="0"/>
              </a:spcBef>
              <a:spcAft>
                <a:spcPts val="600"/>
              </a:spcAft>
              <a:buSzPts val="1000"/>
              <a:tabLst>
                <a:tab pos="457200" algn="l"/>
              </a:tabLst>
            </a:pPr>
            <a:endParaRPr lang="en-US" sz="1600" b="1" dirty="0">
              <a:solidFill>
                <a:srgbClr val="1B1B1B"/>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a:spcAft>
                <a:spcPts val="600"/>
              </a:spcAft>
              <a:buSzPts val="1000"/>
              <a:tabLst>
                <a:tab pos="457200" algn="l"/>
              </a:tabLst>
            </a:pPr>
            <a:r>
              <a:rPr lang="en-US" sz="1600" b="1" dirty="0">
                <a:solidFill>
                  <a:srgbClr val="1B1B1B"/>
                </a:solidFill>
                <a:effectLst/>
                <a:latin typeface="Source Sans Pro" panose="020B0503030403020204" pitchFamily="34" charset="0"/>
                <a:ea typeface="Source Sans Pro" panose="020B0503030403020204" pitchFamily="34" charset="0"/>
                <a:cs typeface="Times New Roman" panose="02020603050405020304" pitchFamily="18" charset="0"/>
              </a:rPr>
              <a:t>Chapter II.E.7, Projects Requiring Advanced Computing, Data, and Analysis Capabilities</a:t>
            </a:r>
            <a:r>
              <a:rPr lang="en-US" sz="1600" dirty="0">
                <a:solidFill>
                  <a:srgbClr val="1B1B1B"/>
                </a:solidFill>
                <a:effectLst/>
                <a:latin typeface="Source Sans Pro" panose="020B0503030403020204" pitchFamily="34" charset="0"/>
                <a:ea typeface="Source Sans Pro" panose="020B0503030403020204" pitchFamily="34" charset="0"/>
                <a:cs typeface="Times New Roman" panose="02020603050405020304" pitchFamily="18" charset="0"/>
              </a:rPr>
              <a:t>, has been updated with revised instructions for how to apply for such resources for projects that require such resources.</a:t>
            </a:r>
            <a:endParaRPr lang="en-US" sz="1600" b="1" dirty="0">
              <a:solidFill>
                <a:srgbClr val="1B1B1B"/>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R="0" lvl="0">
              <a:spcBef>
                <a:spcPts val="0"/>
              </a:spcBef>
              <a:spcAft>
                <a:spcPts val="0"/>
              </a:spcAft>
              <a:buSzPts val="1000"/>
              <a:tabLst>
                <a:tab pos="457200" algn="l"/>
              </a:tabLst>
            </a:pPr>
            <a:endParaRPr lang="en-US" sz="1600" b="1" dirty="0">
              <a:solidFill>
                <a:srgbClr val="1B1B1B"/>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R="0" lvl="0">
              <a:spcBef>
                <a:spcPts val="0"/>
              </a:spcBef>
              <a:spcAft>
                <a:spcPts val="0"/>
              </a:spcAft>
              <a:buSzPts val="1000"/>
              <a:tabLst>
                <a:tab pos="457200" algn="l"/>
              </a:tabLst>
            </a:pPr>
            <a:r>
              <a:rPr lang="en-US" sz="1600" b="1" dirty="0">
                <a:solidFill>
                  <a:srgbClr val="1B1B1B"/>
                </a:solidFill>
                <a:effectLst/>
                <a:latin typeface="Source Sans Pro" panose="020B0503030403020204" pitchFamily="34" charset="0"/>
                <a:ea typeface="Source Sans Pro" panose="020B0503030403020204" pitchFamily="34" charset="0"/>
                <a:cs typeface="Times New Roman" panose="02020603050405020304" pitchFamily="18" charset="0"/>
              </a:rPr>
              <a:t>Chapter VI.E, Supplemental Support</a:t>
            </a:r>
            <a:r>
              <a:rPr lang="en-US" sz="1600" dirty="0">
                <a:solidFill>
                  <a:srgbClr val="1B1B1B"/>
                </a:solidFill>
                <a:effectLst/>
                <a:latin typeface="Source Sans Pro" panose="020B0503030403020204" pitchFamily="34" charset="0"/>
                <a:ea typeface="Source Sans Pro" panose="020B0503030403020204" pitchFamily="34" charset="0"/>
                <a:cs typeface="Times New Roman" panose="02020603050405020304" pitchFamily="18" charset="0"/>
              </a:rPr>
              <a:t>, has been modified to reflect that NSF Dear Colleague Letters and solicitations may identify supplemental funding opportunities with specified durations longer than six months and for additional funding amounts.</a:t>
            </a:r>
          </a:p>
          <a:p>
            <a:pPr>
              <a:buSzPts val="1000"/>
              <a:tabLst>
                <a:tab pos="457200" algn="l"/>
              </a:tabLst>
            </a:pPr>
            <a:endParaRPr lang="en-US" sz="1600" b="1" dirty="0">
              <a:solidFill>
                <a:srgbClr val="1B1B1B"/>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a:buSzPts val="1000"/>
              <a:tabLst>
                <a:tab pos="457200" algn="l"/>
              </a:tabLst>
            </a:pPr>
            <a:r>
              <a:rPr lang="en-US" sz="1600" b="1" dirty="0">
                <a:solidFill>
                  <a:srgbClr val="1B1B1B"/>
                </a:solidFill>
                <a:effectLst/>
                <a:latin typeface="Source Sans Pro" panose="020B0503030403020204" pitchFamily="34" charset="0"/>
                <a:ea typeface="Source Sans Pro" panose="020B0503030403020204" pitchFamily="34" charset="0"/>
                <a:cs typeface="Times New Roman" panose="02020603050405020304" pitchFamily="18" charset="0"/>
              </a:rPr>
              <a:t>Chapter XI.A.7, Limited English Proficiency under E.O. 13166</a:t>
            </a:r>
            <a:r>
              <a:rPr lang="en-US" sz="1600" dirty="0">
                <a:solidFill>
                  <a:srgbClr val="1B1B1B"/>
                </a:solidFill>
                <a:effectLst/>
                <a:latin typeface="Source Sans Pro" panose="020B0503030403020204" pitchFamily="34" charset="0"/>
                <a:ea typeface="Source Sans Pro" panose="020B0503030403020204" pitchFamily="34" charset="0"/>
                <a:cs typeface="Times New Roman" panose="02020603050405020304" pitchFamily="18" charset="0"/>
              </a:rPr>
              <a:t>, has incorporated additional language regarding Limited English Proficiency under Executive Order 13166.</a:t>
            </a:r>
            <a:r>
              <a:rPr lang="en-US" sz="1600" dirty="0">
                <a:latin typeface="Source Sans Pro" panose="020B0503030403020204" pitchFamily="34" charset="0"/>
                <a:ea typeface="Source Sans Pro" panose="020B0503030403020204" pitchFamily="34" charset="0"/>
              </a:rPr>
              <a:t> Requires government agencies to take steps to provide meaningful access to its programs and activities to members of the public who are limited in their English proficiency, including recipients’ programs and activities.</a:t>
            </a:r>
            <a:endParaRPr lang="en-US" sz="1600" dirty="0">
              <a:solidFill>
                <a:srgbClr val="1B1B1B"/>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1800" dirty="0">
              <a:solidFill>
                <a:srgbClr val="1B1B1B"/>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endParaRPr lang="en-US" sz="1800" dirty="0">
              <a:solidFill>
                <a:srgbClr val="1B1B1B"/>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4982318"/>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19DB7CD5-6BFF-4FCA-BDC0-EF62E7C86D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0856" y="972396"/>
            <a:ext cx="5262815" cy="1464170"/>
          </a:xfrm>
          <a:prstGeom prst="rect">
            <a:avLst/>
          </a:prstGeom>
        </p:spPr>
      </p:pic>
      <p:sp>
        <p:nvSpPr>
          <p:cNvPr id="2" name="Text Placeholder 1">
            <a:extLst>
              <a:ext uri="{FF2B5EF4-FFF2-40B4-BE49-F238E27FC236}">
                <a16:creationId xmlns:a16="http://schemas.microsoft.com/office/drawing/2014/main" id="{8AA9896F-60F6-4F44-9112-C55B3569BF48}"/>
              </a:ext>
            </a:extLst>
          </p:cNvPr>
          <p:cNvSpPr>
            <a:spLocks noGrp="1"/>
          </p:cNvSpPr>
          <p:nvPr>
            <p:ph type="body" sz="quarter" idx="10"/>
          </p:nvPr>
        </p:nvSpPr>
        <p:spPr>
          <a:xfrm>
            <a:off x="525961" y="780766"/>
            <a:ext cx="7953374" cy="383260"/>
          </a:xfrm>
        </p:spPr>
        <p:txBody>
          <a:bodyPr/>
          <a:lstStyle/>
          <a:p>
            <a:r>
              <a:rPr lang="en-US" b="1" dirty="0">
                <a:solidFill>
                  <a:schemeClr val="accent2"/>
                </a:solidFill>
                <a:latin typeface="Raleway" panose="020B0003030101060003" pitchFamily="34" charset="0"/>
              </a:rPr>
              <a:t>Questions ?</a:t>
            </a:r>
          </a:p>
        </p:txBody>
      </p:sp>
      <p:sp>
        <p:nvSpPr>
          <p:cNvPr id="8" name="TextBox 7">
            <a:extLst>
              <a:ext uri="{FF2B5EF4-FFF2-40B4-BE49-F238E27FC236}">
                <a16:creationId xmlns:a16="http://schemas.microsoft.com/office/drawing/2014/main" id="{FE5DFE8C-B710-46D8-9B50-938F170E5F64}"/>
              </a:ext>
            </a:extLst>
          </p:cNvPr>
          <p:cNvSpPr txBox="1"/>
          <p:nvPr/>
        </p:nvSpPr>
        <p:spPr>
          <a:xfrm>
            <a:off x="247828" y="2571750"/>
            <a:ext cx="8579978" cy="2225096"/>
          </a:xfrm>
          <a:prstGeom prst="rect">
            <a:avLst/>
          </a:prstGeom>
          <a:noFill/>
        </p:spPr>
        <p:txBody>
          <a:bodyPr wrap="square" lIns="0" tIns="0" rIns="0" bIns="0" rtlCol="0">
            <a:spAutoFit/>
          </a:bodyPr>
          <a:lstStyle/>
          <a:p>
            <a:pPr algn="ctr">
              <a:lnSpc>
                <a:spcPts val="1700"/>
              </a:lnSpc>
              <a:spcAft>
                <a:spcPts val="800"/>
              </a:spcAft>
            </a:pPr>
            <a:r>
              <a:rPr lang="en-US" sz="2400" b="1" dirty="0">
                <a:latin typeface="Source Sans Pro" panose="020B0503030403020204" pitchFamily="34" charset="0"/>
                <a:ea typeface="Source Sans Pro" panose="020B0503030403020204" pitchFamily="34" charset="0"/>
                <a:cs typeface="Calibri" panose="020F0502020204030204" pitchFamily="34" charset="0"/>
              </a:rPr>
              <a:t>Your DCG Officer</a:t>
            </a:r>
          </a:p>
          <a:p>
            <a:pPr algn="ctr">
              <a:lnSpc>
                <a:spcPts val="1700"/>
              </a:lnSpc>
              <a:spcAft>
                <a:spcPts val="800"/>
              </a:spcAft>
            </a:pPr>
            <a:r>
              <a:rPr lang="es-ES" sz="2400" b="1" dirty="0">
                <a:latin typeface="Source Sans Pro" panose="020B0503030403020204" pitchFamily="34" charset="0"/>
                <a:ea typeface="Source Sans Pro" panose="020B0503030403020204" pitchFamily="34" charset="0"/>
                <a:cs typeface="Calibri" panose="020F0502020204030204" pitchFamily="34" charset="0"/>
                <a:hlinkClick r:id="rId4"/>
              </a:rPr>
              <a:t>DCG Directory</a:t>
            </a:r>
            <a:endParaRPr lang="es-ES" sz="2400" b="1" dirty="0">
              <a:latin typeface="Source Sans Pro" panose="020B0503030403020204" pitchFamily="34" charset="0"/>
              <a:ea typeface="Source Sans Pro" panose="020B0503030403020204" pitchFamily="34" charset="0"/>
              <a:cs typeface="Calibri" panose="020F0502020204030204" pitchFamily="34" charset="0"/>
            </a:endParaRPr>
          </a:p>
          <a:p>
            <a:pPr algn="ctr">
              <a:lnSpc>
                <a:spcPts val="1700"/>
              </a:lnSpc>
              <a:spcAft>
                <a:spcPts val="800"/>
              </a:spcAft>
            </a:pPr>
            <a:endParaRPr lang="es-ES" sz="2400" b="1" dirty="0">
              <a:latin typeface="Source Sans Pro" panose="020B0503030403020204" pitchFamily="34" charset="0"/>
              <a:ea typeface="Source Sans Pro" panose="020B0503030403020204" pitchFamily="34" charset="0"/>
              <a:cs typeface="Calibri" panose="020F0502020204030204" pitchFamily="34" charset="0"/>
            </a:endParaRPr>
          </a:p>
          <a:p>
            <a:pPr algn="ctr">
              <a:lnSpc>
                <a:spcPct val="130000"/>
              </a:lnSpc>
            </a:pPr>
            <a:endParaRPr lang="en-US" sz="2400" spc="40" dirty="0">
              <a:latin typeface="Source Sans Pro" panose="020B0503030403020204" pitchFamily="34" charset="0"/>
              <a:ea typeface="Source Sans Pro" panose="020B0503030403020204" pitchFamily="34" charset="0"/>
              <a:cs typeface="Open Sans Light" panose="020B0306030504020204" pitchFamily="34" charset="0"/>
            </a:endParaRPr>
          </a:p>
          <a:p>
            <a:pPr algn="ctr">
              <a:lnSpc>
                <a:spcPct val="50000"/>
              </a:lnSpc>
            </a:pPr>
            <a:r>
              <a:rPr lang="en-US" sz="2400" spc="40" dirty="0">
                <a:solidFill>
                  <a:schemeClr val="tx1">
                    <a:lumMod val="75000"/>
                    <a:lumOff val="25000"/>
                  </a:schemeClr>
                </a:solidFill>
                <a:latin typeface="Source Sans Pro" panose="020B0503030403020204" pitchFamily="34" charset="0"/>
                <a:ea typeface="Source Sans Pro" panose="020B0503030403020204" pitchFamily="34" charset="0"/>
                <a:cs typeface="Open Sans Light" panose="020B0306030504020204" pitchFamily="34" charset="0"/>
              </a:rPr>
              <a:t>DCG Office Hours via Zoom:  </a:t>
            </a:r>
            <a:r>
              <a:rPr lang="en-US" sz="2400" dirty="0">
                <a:solidFill>
                  <a:schemeClr val="bg2">
                    <a:lumMod val="25000"/>
                  </a:schemeClr>
                </a:solidFill>
                <a:latin typeface="Source Sans Pro" panose="020B0503030403020204" pitchFamily="34" charset="0"/>
                <a:ea typeface="Source Sans Pro" panose="020B0503030403020204" pitchFamily="34" charset="0"/>
                <a:cs typeface="Calibri" panose="020F0502020204030204" pitchFamily="34" charset="0"/>
                <a:hlinkClick r:id="rId5"/>
              </a:rPr>
              <a:t>https://usc.zoom.us/j/98233041088</a:t>
            </a:r>
            <a:endParaRPr lang="en-US" sz="2400" dirty="0">
              <a:solidFill>
                <a:schemeClr val="bg2">
                  <a:lumMod val="25000"/>
                </a:schemeClr>
              </a:solidFill>
              <a:latin typeface="Source Sans Pro" panose="020B0503030403020204" pitchFamily="34" charset="0"/>
              <a:ea typeface="Source Sans Pro" panose="020B0503030403020204" pitchFamily="34" charset="0"/>
              <a:cs typeface="Calibri" panose="020F0502020204030204" pitchFamily="34" charset="0"/>
            </a:endParaRPr>
          </a:p>
          <a:p>
            <a:pPr algn="ctr">
              <a:lnSpc>
                <a:spcPct val="50000"/>
              </a:lnSpc>
            </a:pPr>
            <a:br>
              <a:rPr lang="en-US" sz="2400" dirty="0">
                <a:solidFill>
                  <a:schemeClr val="bg2">
                    <a:lumMod val="25000"/>
                  </a:schemeClr>
                </a:solidFill>
                <a:latin typeface="Source Sans Pro" panose="020B0503030403020204" pitchFamily="34" charset="0"/>
                <a:ea typeface="Source Sans Pro" panose="020B0503030403020204" pitchFamily="34" charset="0"/>
                <a:cs typeface="Calibri" panose="020F0502020204030204" pitchFamily="34" charset="0"/>
              </a:rPr>
            </a:br>
            <a:r>
              <a:rPr lang="en-US" sz="2400" dirty="0">
                <a:solidFill>
                  <a:schemeClr val="bg2">
                    <a:lumMod val="25000"/>
                  </a:schemeClr>
                </a:solidFill>
                <a:latin typeface="Source Sans Pro" panose="020B0503030403020204" pitchFamily="34" charset="0"/>
                <a:ea typeface="Source Sans Pro" panose="020B0503030403020204" pitchFamily="34" charset="0"/>
                <a:cs typeface="Calibri" panose="020F0502020204030204" pitchFamily="34" charset="0"/>
              </a:rPr>
              <a:t>Wednesdays:  9-10 a.m.</a:t>
            </a:r>
          </a:p>
          <a:p>
            <a:pPr algn="ctr">
              <a:lnSpc>
                <a:spcPts val="2000"/>
              </a:lnSpc>
            </a:pPr>
            <a:endParaRPr lang="en-US" sz="1200" dirty="0">
              <a:solidFill>
                <a:schemeClr val="tx1">
                  <a:lumMod val="65000"/>
                  <a:lumOff val="35000"/>
                </a:schemeClr>
              </a:solidFill>
              <a:latin typeface="Raleway" panose="020B0003030101060003" pitchFamily="34" charset="0"/>
            </a:endParaRPr>
          </a:p>
        </p:txBody>
      </p:sp>
      <p:pic>
        <p:nvPicPr>
          <p:cNvPr id="10" name="Picture 9">
            <a:extLst>
              <a:ext uri="{FF2B5EF4-FFF2-40B4-BE49-F238E27FC236}">
                <a16:creationId xmlns:a16="http://schemas.microsoft.com/office/drawing/2014/main" id="{036D93DB-1C85-4D6C-B8BF-699B4EA6EF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437929" y="110142"/>
            <a:ext cx="2157113" cy="640089"/>
          </a:xfrm>
          <a:prstGeom prst="rect">
            <a:avLst/>
          </a:prstGeom>
        </p:spPr>
      </p:pic>
    </p:spTree>
    <p:extLst>
      <p:ext uri="{BB962C8B-B14F-4D97-AF65-F5344CB8AC3E}">
        <p14:creationId xmlns:p14="http://schemas.microsoft.com/office/powerpoint/2010/main" val="301974474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595313" y="892100"/>
            <a:ext cx="7953374" cy="534232"/>
          </a:xfrm>
        </p:spPr>
        <p:txBody>
          <a:bodyPr/>
          <a:lstStyle/>
          <a:p>
            <a:r>
              <a:rPr lang="en-US" b="1" dirty="0">
                <a:solidFill>
                  <a:schemeClr val="accent2"/>
                </a:solidFill>
                <a:latin typeface="Raleway" panose="020B0003030101060003" pitchFamily="34" charset="0"/>
              </a:rPr>
              <a:t>WHAT IS the proposal and award policies and procedures guide (PAPPG)</a:t>
            </a:r>
            <a:endParaRPr lang="en-US" b="1" dirty="0">
              <a:solidFill>
                <a:schemeClr val="bg2">
                  <a:lumMod val="25000"/>
                </a:schemeClr>
              </a:solidFill>
              <a:latin typeface="Raleway" panose="020B0003030101060003" pitchFamily="34" charset="0"/>
            </a:endParaRPr>
          </a:p>
        </p:txBody>
      </p:sp>
      <p:sp>
        <p:nvSpPr>
          <p:cNvPr id="3" name="Rectangle 2">
            <a:extLst>
              <a:ext uri="{FF2B5EF4-FFF2-40B4-BE49-F238E27FC236}">
                <a16:creationId xmlns:a16="http://schemas.microsoft.com/office/drawing/2014/main" id="{8445F561-4D20-4F09-B717-E76631D1BECE}"/>
              </a:ext>
            </a:extLst>
          </p:cNvPr>
          <p:cNvSpPr/>
          <p:nvPr/>
        </p:nvSpPr>
        <p:spPr>
          <a:xfrm>
            <a:off x="395924" y="1845126"/>
            <a:ext cx="8329929" cy="2800767"/>
          </a:xfrm>
          <a:prstGeom prst="rect">
            <a:avLst/>
          </a:prstGeom>
        </p:spPr>
        <p:txBody>
          <a:bodyPr wrap="square">
            <a:spAutoFit/>
          </a:bodyPr>
          <a:lstStyle/>
          <a:p>
            <a:r>
              <a:rPr lang="en-US" sz="1600" b="0" i="0" dirty="0">
                <a:solidFill>
                  <a:srgbClr val="1F1E18"/>
                </a:solidFill>
                <a:effectLst/>
                <a:latin typeface="Source Sans Pro" panose="020B0503030403020204" pitchFamily="34" charset="0"/>
              </a:rPr>
              <a:t>The NSF PAPPG stands for the "National Science Foundation Proposal and Award Policies and Procedures Guide." It's essentially a comprehensive manual outlining the policies, procedures, and guidelines for preparing and submitting proposals to the National Science Foundation (NSF) for funding scientific research, education, and related activities. The PAPPG serves as a vital resource for researchers, institutions, and NSF staff involved in the grant application and award process, ensuring consistency, transparency, and accountability in the NSF's funding mechanisms.</a:t>
            </a:r>
          </a:p>
          <a:p>
            <a:pPr algn="l"/>
            <a:endParaRPr lang="en-US" sz="1600" b="0" i="0" dirty="0">
              <a:solidFill>
                <a:srgbClr val="1F1E18"/>
              </a:solidFill>
              <a:effectLst/>
              <a:latin typeface="Source Sans Pro" panose="020B0503030403020204" pitchFamily="34" charset="0"/>
            </a:endParaRPr>
          </a:p>
          <a:p>
            <a:pPr algn="l"/>
            <a:r>
              <a:rPr lang="en-US" sz="1600" b="0" i="0" dirty="0">
                <a:solidFill>
                  <a:srgbClr val="1F1E18"/>
                </a:solidFill>
                <a:effectLst/>
                <a:latin typeface="Source Sans Pro" panose="020B0503030403020204" pitchFamily="34" charset="0"/>
              </a:rPr>
              <a:t>You can locate the PAPPG : </a:t>
            </a:r>
            <a:r>
              <a:rPr lang="en-US" sz="1600" b="0" i="0" dirty="0">
                <a:solidFill>
                  <a:srgbClr val="1F1E18"/>
                </a:solidFill>
                <a:effectLst/>
                <a:latin typeface="Source Sans Pro" panose="020B0503030403020204" pitchFamily="34" charset="0"/>
                <a:hlinkClick r:id="rId2"/>
              </a:rPr>
              <a:t>https://new.nsf.gov/policies/pappg</a:t>
            </a:r>
            <a:endParaRPr lang="en-US" sz="1600" b="0" i="0" dirty="0">
              <a:solidFill>
                <a:srgbClr val="1F1E18"/>
              </a:solidFill>
              <a:effectLst/>
              <a:latin typeface="Source Sans Pro" panose="020B0503030403020204" pitchFamily="34" charset="0"/>
            </a:endParaRPr>
          </a:p>
          <a:p>
            <a:pPr algn="l"/>
            <a:endParaRPr lang="en-US" sz="1600" b="0" i="0" dirty="0">
              <a:solidFill>
                <a:srgbClr val="1F1E18"/>
              </a:solidFill>
              <a:effectLst/>
              <a:latin typeface="Source Sans Pro" panose="020B0503030403020204" pitchFamily="34" charset="0"/>
            </a:endParaRPr>
          </a:p>
          <a:p>
            <a:pPr algn="l"/>
            <a:r>
              <a:rPr lang="en-US" sz="1600" b="0" i="0" dirty="0">
                <a:solidFill>
                  <a:srgbClr val="1F1E18"/>
                </a:solidFill>
                <a:effectLst/>
                <a:latin typeface="Source Sans Pro" panose="020B0503030403020204" pitchFamily="34" charset="0"/>
              </a:rPr>
              <a:t> </a:t>
            </a:r>
          </a:p>
        </p:txBody>
      </p:sp>
      <p:pic>
        <p:nvPicPr>
          <p:cNvPr id="21" name="Picture 20">
            <a:extLst>
              <a:ext uri="{FF2B5EF4-FFF2-40B4-BE49-F238E27FC236}">
                <a16:creationId xmlns:a16="http://schemas.microsoft.com/office/drawing/2014/main" id="{78E22926-261A-4C45-966F-8FB16BB399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37929" y="110142"/>
            <a:ext cx="2157113" cy="640089"/>
          </a:xfrm>
          <a:prstGeom prst="rect">
            <a:avLst/>
          </a:prstGeom>
        </p:spPr>
      </p:pic>
    </p:spTree>
    <p:extLst>
      <p:ext uri="{BB962C8B-B14F-4D97-AF65-F5344CB8AC3E}">
        <p14:creationId xmlns:p14="http://schemas.microsoft.com/office/powerpoint/2010/main" val="274730896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595313" y="557643"/>
            <a:ext cx="7953374" cy="534232"/>
          </a:xfrm>
        </p:spPr>
        <p:txBody>
          <a:bodyPr/>
          <a:lstStyle/>
          <a:p>
            <a:r>
              <a:rPr lang="en-US" b="1" dirty="0">
                <a:solidFill>
                  <a:schemeClr val="accent2"/>
                </a:solidFill>
                <a:latin typeface="Raleway" panose="020B0003030101060003" pitchFamily="34" charset="0"/>
              </a:rPr>
              <a:t>Applicability of the pappg</a:t>
            </a:r>
            <a:endParaRPr lang="en-US" b="1" dirty="0">
              <a:solidFill>
                <a:schemeClr val="bg2">
                  <a:lumMod val="25000"/>
                </a:schemeClr>
              </a:solidFill>
              <a:latin typeface="Raleway" panose="020B0003030101060003" pitchFamily="34" charset="0"/>
            </a:endParaRPr>
          </a:p>
        </p:txBody>
      </p:sp>
      <p:sp>
        <p:nvSpPr>
          <p:cNvPr id="3" name="Rectangle 2">
            <a:extLst>
              <a:ext uri="{FF2B5EF4-FFF2-40B4-BE49-F238E27FC236}">
                <a16:creationId xmlns:a16="http://schemas.microsoft.com/office/drawing/2014/main" id="{8445F561-4D20-4F09-B717-E76631D1BECE}"/>
              </a:ext>
            </a:extLst>
          </p:cNvPr>
          <p:cNvSpPr/>
          <p:nvPr/>
        </p:nvSpPr>
        <p:spPr>
          <a:xfrm>
            <a:off x="207648" y="1091875"/>
            <a:ext cx="5348977" cy="3416320"/>
          </a:xfrm>
          <a:prstGeom prst="rect">
            <a:avLst/>
          </a:prstGeom>
        </p:spPr>
        <p:txBody>
          <a:bodyPr wrap="square">
            <a:spAutoFit/>
          </a:bodyPr>
          <a:lstStyle/>
          <a:p>
            <a:pPr algn="l"/>
            <a:r>
              <a:rPr lang="en-US" sz="2000" b="0" i="0" dirty="0">
                <a:solidFill>
                  <a:srgbClr val="0D0D0D"/>
                </a:solidFill>
                <a:effectLst/>
                <a:latin typeface="Söhne"/>
              </a:rPr>
              <a:t>The NSF periodically updates the PAPPG to reflect changes in policies, procedures, and guidelines. Depending on when your proposal was submitted or when your award was received, different iterations of the PAPPG will apply. It's crucial for researchers and institutions to stay informed about the latest versions of the NSF PAPPG to ensure compliance with current requirements and procedures</a:t>
            </a:r>
            <a:r>
              <a:rPr lang="en-US" sz="2000" b="0" i="0" dirty="0">
                <a:effectLst/>
                <a:latin typeface="Söhne"/>
              </a:rPr>
              <a:t>.</a:t>
            </a:r>
          </a:p>
          <a:p>
            <a:pPr algn="l"/>
            <a:endParaRPr lang="en-US" sz="2000" b="0" i="0" dirty="0">
              <a:solidFill>
                <a:srgbClr val="0D0D0D"/>
              </a:solidFill>
              <a:effectLst/>
              <a:latin typeface="Söhne"/>
            </a:endParaRPr>
          </a:p>
          <a:p>
            <a:endParaRPr lang="en-US" sz="1600" b="0" i="0" dirty="0">
              <a:solidFill>
                <a:srgbClr val="1F1E18"/>
              </a:solidFill>
              <a:effectLst/>
              <a:latin typeface="Source Sans Pro" panose="020B0503030403020204" pitchFamily="34" charset="0"/>
            </a:endParaRPr>
          </a:p>
        </p:txBody>
      </p:sp>
      <p:pic>
        <p:nvPicPr>
          <p:cNvPr id="21" name="Picture 20">
            <a:extLst>
              <a:ext uri="{FF2B5EF4-FFF2-40B4-BE49-F238E27FC236}">
                <a16:creationId xmlns:a16="http://schemas.microsoft.com/office/drawing/2014/main" id="{78E22926-261A-4C45-966F-8FB16BB399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37929" y="110142"/>
            <a:ext cx="2157113" cy="640089"/>
          </a:xfrm>
          <a:prstGeom prst="rect">
            <a:avLst/>
          </a:prstGeom>
        </p:spPr>
      </p:pic>
      <p:pic>
        <p:nvPicPr>
          <p:cNvPr id="4" name="Picture 3" descr="A person standing in front of a brick building&#10;&#10;Description automatically generated">
            <a:extLst>
              <a:ext uri="{FF2B5EF4-FFF2-40B4-BE49-F238E27FC236}">
                <a16:creationId xmlns:a16="http://schemas.microsoft.com/office/drawing/2014/main" id="{57148E6A-9B2A-1428-C1ED-D0B397183A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7074" y="1433520"/>
            <a:ext cx="3259278" cy="21728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9673158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595313" y="557643"/>
            <a:ext cx="7953374" cy="534232"/>
          </a:xfrm>
        </p:spPr>
        <p:txBody>
          <a:bodyPr/>
          <a:lstStyle/>
          <a:p>
            <a:r>
              <a:rPr lang="en-US" b="1" dirty="0">
                <a:solidFill>
                  <a:schemeClr val="accent2"/>
                </a:solidFill>
                <a:latin typeface="Raleway" panose="020B0003030101060003" pitchFamily="34" charset="0"/>
              </a:rPr>
              <a:t>When is PAPPG (NSF 24-01) Effective</a:t>
            </a:r>
            <a:endParaRPr lang="en-US" b="1" dirty="0">
              <a:solidFill>
                <a:schemeClr val="bg2">
                  <a:lumMod val="25000"/>
                </a:schemeClr>
              </a:solidFill>
              <a:latin typeface="Raleway" panose="020B0003030101060003" pitchFamily="34" charset="0"/>
            </a:endParaRPr>
          </a:p>
        </p:txBody>
      </p:sp>
      <p:pic>
        <p:nvPicPr>
          <p:cNvPr id="21" name="Picture 20">
            <a:extLst>
              <a:ext uri="{FF2B5EF4-FFF2-40B4-BE49-F238E27FC236}">
                <a16:creationId xmlns:a16="http://schemas.microsoft.com/office/drawing/2014/main" id="{78E22926-261A-4C45-966F-8FB16BB399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37929" y="110142"/>
            <a:ext cx="2157113" cy="640089"/>
          </a:xfrm>
          <a:prstGeom prst="rect">
            <a:avLst/>
          </a:prstGeom>
        </p:spPr>
      </p:pic>
      <p:pic>
        <p:nvPicPr>
          <p:cNvPr id="6" name="Picture 5">
            <a:extLst>
              <a:ext uri="{FF2B5EF4-FFF2-40B4-BE49-F238E27FC236}">
                <a16:creationId xmlns:a16="http://schemas.microsoft.com/office/drawing/2014/main" id="{3E1013ED-5E71-6EA9-E6CF-129AA8E0A6DA}"/>
              </a:ext>
            </a:extLst>
          </p:cNvPr>
          <p:cNvPicPr>
            <a:picLocks noChangeAspect="1"/>
          </p:cNvPicPr>
          <p:nvPr/>
        </p:nvPicPr>
        <p:blipFill>
          <a:blip r:embed="rId3"/>
          <a:stretch>
            <a:fillRect/>
          </a:stretch>
        </p:blipFill>
        <p:spPr>
          <a:xfrm>
            <a:off x="95250" y="975708"/>
            <a:ext cx="8953500" cy="4057650"/>
          </a:xfrm>
          <a:prstGeom prst="rect">
            <a:avLst/>
          </a:prstGeom>
        </p:spPr>
      </p:pic>
    </p:spTree>
    <p:extLst>
      <p:ext uri="{BB962C8B-B14F-4D97-AF65-F5344CB8AC3E}">
        <p14:creationId xmlns:p14="http://schemas.microsoft.com/office/powerpoint/2010/main" val="699995738"/>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542951" y="1258536"/>
            <a:ext cx="7953374" cy="383260"/>
          </a:xfrm>
        </p:spPr>
        <p:txBody>
          <a:bodyPr/>
          <a:lstStyle/>
          <a:p>
            <a:pPr algn="ctr"/>
            <a:r>
              <a:rPr lang="en-US" b="1" dirty="0">
                <a:solidFill>
                  <a:schemeClr val="accent2"/>
                </a:solidFill>
                <a:latin typeface="Raleway" panose="020B0003030101060003" pitchFamily="34" charset="0"/>
              </a:rPr>
              <a:t>Changes To the New pappg (NSF 24-01)</a:t>
            </a:r>
            <a:endParaRPr lang="en-US" b="1" dirty="0">
              <a:solidFill>
                <a:schemeClr val="bg2">
                  <a:lumMod val="25000"/>
                </a:schemeClr>
              </a:solidFill>
              <a:latin typeface="Raleway" panose="020B0003030101060003" pitchFamily="34" charset="0"/>
            </a:endParaRPr>
          </a:p>
        </p:txBody>
      </p:sp>
      <p:pic>
        <p:nvPicPr>
          <p:cNvPr id="13" name="Picture 12">
            <a:extLst>
              <a:ext uri="{FF2B5EF4-FFF2-40B4-BE49-F238E27FC236}">
                <a16:creationId xmlns:a16="http://schemas.microsoft.com/office/drawing/2014/main" id="{0BCCE7F1-8B23-4A3E-BC66-65D946C14FC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37929" y="110142"/>
            <a:ext cx="2157113" cy="640089"/>
          </a:xfrm>
          <a:prstGeom prst="rect">
            <a:avLst/>
          </a:prstGeom>
        </p:spPr>
      </p:pic>
      <p:sp>
        <p:nvSpPr>
          <p:cNvPr id="5" name="Rectangle 4">
            <a:hlinkClick r:id="rId3"/>
            <a:extLst>
              <a:ext uri="{FF2B5EF4-FFF2-40B4-BE49-F238E27FC236}">
                <a16:creationId xmlns:a16="http://schemas.microsoft.com/office/drawing/2014/main" id="{7F45D354-5FA0-4B39-80EC-FBDA712714D8}"/>
              </a:ext>
            </a:extLst>
          </p:cNvPr>
          <p:cNvSpPr/>
          <p:nvPr/>
        </p:nvSpPr>
        <p:spPr>
          <a:xfrm>
            <a:off x="449038" y="1076667"/>
            <a:ext cx="6017500" cy="746999"/>
          </a:xfrm>
          <a:prstGeom prst="rect">
            <a:avLst/>
          </a:prstGeom>
        </p:spPr>
        <p:txBody>
          <a:bodyPr wrap="square">
            <a:spAutoFit/>
          </a:bodyPr>
          <a:lstStyle/>
          <a:p>
            <a:pPr>
              <a:lnSpc>
                <a:spcPct val="150000"/>
              </a:lnSpc>
            </a:pPr>
            <a:br>
              <a:rPr lang="en-US" sz="1600" spc="40" dirty="0">
                <a:solidFill>
                  <a:schemeClr val="tx1">
                    <a:lumMod val="75000"/>
                    <a:lumOff val="25000"/>
                  </a:schemeClr>
                </a:solidFill>
                <a:latin typeface="Raleway" panose="020B0604020202020204" charset="0"/>
                <a:ea typeface="Open Sans Light" panose="020B0306030504020204" pitchFamily="34" charset="0"/>
                <a:cs typeface="Open Sans Light" panose="020B0306030504020204" pitchFamily="34" charset="0"/>
              </a:rPr>
            </a:br>
            <a:r>
              <a:rPr lang="en-US" sz="1400" spc="40" dirty="0">
                <a:solidFill>
                  <a:schemeClr val="tx1">
                    <a:lumMod val="75000"/>
                    <a:lumOff val="25000"/>
                  </a:schemeClr>
                </a:solidFill>
                <a:latin typeface="Raleway" panose="020B0604020202020204" charset="0"/>
                <a:ea typeface="Open Sans Light" panose="020B0306030504020204" pitchFamily="34" charset="0"/>
                <a:cs typeface="Open Sans Light" panose="020B0306030504020204" pitchFamily="34" charset="0"/>
              </a:rPr>
              <a:t> </a:t>
            </a:r>
            <a:endParaRPr lang="en-US" sz="1400" spc="40" dirty="0">
              <a:solidFill>
                <a:schemeClr val="tx1">
                  <a:lumMod val="75000"/>
                  <a:lumOff val="25000"/>
                </a:schemeClr>
              </a:solidFill>
              <a:latin typeface="Raleway" panose="020B0003030101060003" pitchFamily="34" charset="0"/>
              <a:ea typeface="Open Sans Light" panose="020B0306030504020204" pitchFamily="34" charset="0"/>
              <a:cs typeface="Open Sans Light" panose="020B0306030504020204" pitchFamily="34" charset="0"/>
            </a:endParaRPr>
          </a:p>
        </p:txBody>
      </p:sp>
      <p:pic>
        <p:nvPicPr>
          <p:cNvPr id="7" name="Picture 6">
            <a:extLst>
              <a:ext uri="{FF2B5EF4-FFF2-40B4-BE49-F238E27FC236}">
                <a16:creationId xmlns:a16="http://schemas.microsoft.com/office/drawing/2014/main" id="{BE16F186-AF81-9479-8C2D-556A85EDEA7E}"/>
              </a:ext>
            </a:extLst>
          </p:cNvPr>
          <p:cNvPicPr>
            <a:picLocks noChangeAspect="1"/>
          </p:cNvPicPr>
          <p:nvPr/>
        </p:nvPicPr>
        <p:blipFill>
          <a:blip r:embed="rId4"/>
          <a:stretch>
            <a:fillRect/>
          </a:stretch>
        </p:blipFill>
        <p:spPr>
          <a:xfrm>
            <a:off x="2452293" y="2005535"/>
            <a:ext cx="3499464" cy="24698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11675462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406677" y="557084"/>
            <a:ext cx="7953374" cy="383260"/>
          </a:xfrm>
        </p:spPr>
        <p:txBody>
          <a:bodyPr/>
          <a:lstStyle/>
          <a:p>
            <a:r>
              <a:rPr lang="en-US" b="1" dirty="0">
                <a:solidFill>
                  <a:schemeClr val="accent2"/>
                </a:solidFill>
                <a:latin typeface="Raleway" panose="020B0003030101060003" pitchFamily="34" charset="0"/>
              </a:rPr>
              <a:t>WHEN TO SUBMIT PROPOSALS</a:t>
            </a:r>
            <a:endParaRPr lang="en-US" b="1" dirty="0">
              <a:solidFill>
                <a:schemeClr val="bg2">
                  <a:lumMod val="25000"/>
                </a:schemeClr>
              </a:solidFill>
              <a:latin typeface="Raleway" panose="020B0003030101060003" pitchFamily="34" charset="0"/>
            </a:endParaRPr>
          </a:p>
        </p:txBody>
      </p:sp>
      <p:pic>
        <p:nvPicPr>
          <p:cNvPr id="13" name="Picture 12">
            <a:extLst>
              <a:ext uri="{FF2B5EF4-FFF2-40B4-BE49-F238E27FC236}">
                <a16:creationId xmlns:a16="http://schemas.microsoft.com/office/drawing/2014/main" id="{0BCCE7F1-8B23-4A3E-BC66-65D946C14F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37929" y="110142"/>
            <a:ext cx="2157113" cy="640089"/>
          </a:xfrm>
          <a:prstGeom prst="rect">
            <a:avLst/>
          </a:prstGeom>
        </p:spPr>
      </p:pic>
      <p:sp>
        <p:nvSpPr>
          <p:cNvPr id="5" name="Rectangle 4">
            <a:hlinkClick r:id="rId4"/>
            <a:extLst>
              <a:ext uri="{FF2B5EF4-FFF2-40B4-BE49-F238E27FC236}">
                <a16:creationId xmlns:a16="http://schemas.microsoft.com/office/drawing/2014/main" id="{7F45D354-5FA0-4B39-80EC-FBDA712714D8}"/>
              </a:ext>
            </a:extLst>
          </p:cNvPr>
          <p:cNvSpPr/>
          <p:nvPr/>
        </p:nvSpPr>
        <p:spPr>
          <a:xfrm>
            <a:off x="233757" y="809715"/>
            <a:ext cx="4764505" cy="3971344"/>
          </a:xfrm>
          <a:prstGeom prst="rect">
            <a:avLst/>
          </a:prstGeom>
        </p:spPr>
        <p:txBody>
          <a:bodyPr wrap="square">
            <a:spAutoFit/>
          </a:bodyPr>
          <a:lstStyle/>
          <a:p>
            <a:endParaRPr lang="en-US" sz="2000" dirty="0">
              <a:latin typeface="Source Sans Pro" panose="020B0503030403020204" pitchFamily="34" charset="0"/>
              <a:ea typeface="Source Sans Pro" panose="020B0503030403020204" pitchFamily="34" charset="0"/>
            </a:endParaRPr>
          </a:p>
          <a:p>
            <a:r>
              <a:rPr lang="en-US" sz="2000" dirty="0">
                <a:latin typeface="Source Sans Pro" panose="020B0503030403020204" pitchFamily="34" charset="0"/>
                <a:ea typeface="Source Sans Pro" panose="020B0503030403020204" pitchFamily="34" charset="0"/>
              </a:rPr>
              <a:t>Submitter’s local time clarified to mean </a:t>
            </a:r>
            <a:r>
              <a:rPr lang="en-US" sz="2000" b="1" u="sng" dirty="0">
                <a:latin typeface="Source Sans Pro" panose="020B0503030403020204" pitchFamily="34" charset="0"/>
                <a:ea typeface="Source Sans Pro" panose="020B0503030403020204" pitchFamily="34" charset="0"/>
              </a:rPr>
              <a:t>5:00 PM Submitting Organizations time</a:t>
            </a:r>
            <a:r>
              <a:rPr lang="en-US" sz="2000" dirty="0">
                <a:latin typeface="Source Sans Pro" panose="020B0503030403020204" pitchFamily="34" charset="0"/>
                <a:ea typeface="Source Sans Pro" panose="020B0503030403020204" pitchFamily="34" charset="0"/>
              </a:rPr>
              <a:t>.  This is regardless of the PI’s location at the time of submission.  </a:t>
            </a:r>
          </a:p>
          <a:p>
            <a:endParaRPr lang="en-US" sz="2000" dirty="0">
              <a:latin typeface="Source Sans Pro" panose="020B0503030403020204" pitchFamily="34" charset="0"/>
              <a:ea typeface="Source Sans Pro" panose="020B0503030403020204" pitchFamily="34" charset="0"/>
            </a:endParaRPr>
          </a:p>
          <a:p>
            <a:r>
              <a:rPr lang="en-US" sz="2000" dirty="0">
                <a:latin typeface="Source Sans Pro" panose="020B0503030403020204" pitchFamily="34" charset="0"/>
                <a:ea typeface="Source Sans Pro" panose="020B0503030403020204" pitchFamily="34" charset="0"/>
              </a:rPr>
              <a:t>In the event of a collaborative proposal where multiple parties are submitting the deadline time is 5 pm local for each organization submitting.   </a:t>
            </a:r>
          </a:p>
          <a:p>
            <a:pPr>
              <a:lnSpc>
                <a:spcPct val="150000"/>
              </a:lnSpc>
            </a:pPr>
            <a:endParaRPr lang="en-US" sz="1400" dirty="0">
              <a:latin typeface="Source Sans Pro" panose="020B0503030403020204" pitchFamily="34" charset="0"/>
              <a:ea typeface="Source Sans Pro" panose="020B0503030403020204" pitchFamily="34" charset="0"/>
            </a:endParaRPr>
          </a:p>
          <a:p>
            <a:pPr>
              <a:lnSpc>
                <a:spcPct val="150000"/>
              </a:lnSpc>
            </a:pPr>
            <a:br>
              <a:rPr lang="en-US" sz="1100" spc="40" dirty="0">
                <a:solidFill>
                  <a:schemeClr val="tx1">
                    <a:lumMod val="75000"/>
                    <a:lumOff val="25000"/>
                  </a:schemeClr>
                </a:solidFill>
                <a:latin typeface="Raleway" panose="020B0604020202020204" charset="0"/>
                <a:ea typeface="Open Sans Light" panose="020B0306030504020204" pitchFamily="34" charset="0"/>
                <a:cs typeface="Open Sans Light" panose="020B0306030504020204" pitchFamily="34" charset="0"/>
              </a:rPr>
            </a:br>
            <a:r>
              <a:rPr lang="en-US" sz="1100" spc="40" dirty="0">
                <a:solidFill>
                  <a:schemeClr val="tx1">
                    <a:lumMod val="75000"/>
                    <a:lumOff val="25000"/>
                  </a:schemeClr>
                </a:solidFill>
                <a:latin typeface="Raleway" panose="020B0604020202020204" charset="0"/>
                <a:ea typeface="Open Sans Light" panose="020B0306030504020204" pitchFamily="34" charset="0"/>
                <a:cs typeface="Open Sans Light" panose="020B0306030504020204" pitchFamily="34" charset="0"/>
              </a:rPr>
              <a:t> </a:t>
            </a:r>
            <a:endParaRPr lang="en-US" sz="1100" spc="40" dirty="0">
              <a:solidFill>
                <a:schemeClr val="tx1">
                  <a:lumMod val="75000"/>
                  <a:lumOff val="25000"/>
                </a:schemeClr>
              </a:solidFill>
              <a:latin typeface="Raleway" panose="020B0003030101060003" pitchFamily="34" charset="0"/>
              <a:ea typeface="Open Sans Light" panose="020B0306030504020204" pitchFamily="34" charset="0"/>
              <a:cs typeface="Open Sans Light" panose="020B0306030504020204" pitchFamily="34" charset="0"/>
            </a:endParaRPr>
          </a:p>
        </p:txBody>
      </p:sp>
      <p:pic>
        <p:nvPicPr>
          <p:cNvPr id="2050" name="Picture 2" descr="Changing The Clock | Great PowerPoint ClipArt for Presentations -  PresenterMedia.com">
            <a:extLst>
              <a:ext uri="{FF2B5EF4-FFF2-40B4-BE49-F238E27FC236}">
                <a16:creationId xmlns:a16="http://schemas.microsoft.com/office/drawing/2014/main" id="{6038EB02-B1E1-28D6-08B1-E2862E3A11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1827" y="809715"/>
            <a:ext cx="3293215" cy="3293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973152"/>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406677" y="557084"/>
            <a:ext cx="7953374" cy="383260"/>
          </a:xfrm>
        </p:spPr>
        <p:txBody>
          <a:bodyPr/>
          <a:lstStyle/>
          <a:p>
            <a:r>
              <a:rPr lang="en-US" b="1" dirty="0">
                <a:solidFill>
                  <a:schemeClr val="accent2"/>
                </a:solidFill>
                <a:latin typeface="Raleway" panose="020B0003030101060003" pitchFamily="34" charset="0"/>
              </a:rPr>
              <a:t>Foreign organization eligibility</a:t>
            </a:r>
            <a:endParaRPr lang="en-US" b="1" dirty="0">
              <a:solidFill>
                <a:schemeClr val="bg2">
                  <a:lumMod val="25000"/>
                </a:schemeClr>
              </a:solidFill>
              <a:latin typeface="Raleway" panose="020B0003030101060003" pitchFamily="34" charset="0"/>
            </a:endParaRPr>
          </a:p>
        </p:txBody>
      </p:sp>
      <p:pic>
        <p:nvPicPr>
          <p:cNvPr id="13" name="Picture 12">
            <a:extLst>
              <a:ext uri="{FF2B5EF4-FFF2-40B4-BE49-F238E27FC236}">
                <a16:creationId xmlns:a16="http://schemas.microsoft.com/office/drawing/2014/main" id="{0BCCE7F1-8B23-4A3E-BC66-65D946C14F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37929" y="110142"/>
            <a:ext cx="2157113" cy="640089"/>
          </a:xfrm>
          <a:prstGeom prst="rect">
            <a:avLst/>
          </a:prstGeom>
        </p:spPr>
      </p:pic>
      <p:sp>
        <p:nvSpPr>
          <p:cNvPr id="5" name="Rectangle 4">
            <a:hlinkClick r:id="rId4"/>
            <a:extLst>
              <a:ext uri="{FF2B5EF4-FFF2-40B4-BE49-F238E27FC236}">
                <a16:creationId xmlns:a16="http://schemas.microsoft.com/office/drawing/2014/main" id="{7F45D354-5FA0-4B39-80EC-FBDA712714D8}"/>
              </a:ext>
            </a:extLst>
          </p:cNvPr>
          <p:cNvSpPr/>
          <p:nvPr/>
        </p:nvSpPr>
        <p:spPr>
          <a:xfrm>
            <a:off x="150027" y="834836"/>
            <a:ext cx="8843946" cy="4380686"/>
          </a:xfrm>
          <a:prstGeom prst="rect">
            <a:avLst/>
          </a:prstGeom>
        </p:spPr>
        <p:txBody>
          <a:bodyPr wrap="square">
            <a:spAutoFit/>
          </a:bodyPr>
          <a:lstStyle/>
          <a:p>
            <a:r>
              <a:rPr lang="en-US" sz="1400" spc="40" dirty="0">
                <a:solidFill>
                  <a:schemeClr val="tx1">
                    <a:lumMod val="75000"/>
                    <a:lumOff val="25000"/>
                  </a:schemeClr>
                </a:solidFill>
                <a:latin typeface="Source Sans Pro" panose="020B0503030403020204" pitchFamily="34" charset="0"/>
                <a:ea typeface="Source Sans Pro" panose="020B0503030403020204" pitchFamily="34" charset="0"/>
                <a:cs typeface="Open Sans Light" panose="020B0306030504020204" pitchFamily="34" charset="0"/>
              </a:rPr>
              <a:t>Revision clarifies that the following must be included in the justification when including a foreign organization or foreign individual’s involvement in NSF budget (via a subaward or consultant arrangement).</a:t>
            </a:r>
          </a:p>
          <a:p>
            <a:r>
              <a:rPr lang="en-US" sz="1400" spc="40" dirty="0">
                <a:solidFill>
                  <a:schemeClr val="tx1">
                    <a:lumMod val="75000"/>
                    <a:lumOff val="25000"/>
                  </a:schemeClr>
                </a:solidFill>
                <a:latin typeface="Source Sans Pro" panose="020B0503030403020204" pitchFamily="34" charset="0"/>
                <a:ea typeface="Source Sans Pro" panose="020B0503030403020204" pitchFamily="34" charset="0"/>
                <a:cs typeface="Open Sans Light" panose="020B0306030504020204" pitchFamily="34" charset="0"/>
              </a:rPr>
              <a:t> </a:t>
            </a:r>
          </a:p>
          <a:p>
            <a:pPr marL="457200" marR="0">
              <a:spcBef>
                <a:spcPts val="0"/>
              </a:spcBef>
              <a:spcAft>
                <a:spcPts val="800"/>
              </a:spcAft>
            </a:pPr>
            <a:r>
              <a:rPr lang="en-US" sz="1400" dirty="0">
                <a:effectLst/>
                <a:latin typeface="Source Sans Pro" panose="020B0503030403020204" pitchFamily="34" charset="0"/>
                <a:ea typeface="Source Sans Pro" panose="020B0503030403020204" pitchFamily="34" charset="0"/>
                <a:cs typeface="Times New Roman" panose="02020603050405020304" pitchFamily="18" charset="0"/>
              </a:rPr>
              <a:t>• Why support from the foreign counterpart’s in-country resources is not feasible; </a:t>
            </a:r>
          </a:p>
          <a:p>
            <a:pPr marL="457200" marR="0">
              <a:spcBef>
                <a:spcPts val="0"/>
              </a:spcBef>
              <a:spcAft>
                <a:spcPts val="800"/>
              </a:spcAft>
            </a:pPr>
            <a:r>
              <a:rPr lang="en-US" sz="1400" dirty="0">
                <a:effectLst/>
                <a:latin typeface="Source Sans Pro" panose="020B0503030403020204" pitchFamily="34" charset="0"/>
                <a:ea typeface="Source Sans Pro" panose="020B0503030403020204" pitchFamily="34" charset="0"/>
                <a:cs typeface="Times New Roman" panose="02020603050405020304" pitchFamily="18" charset="0"/>
              </a:rPr>
              <a:t>• Why the foreign organization or foreign individual can carry out the activity more effectively than a U.S. organization or U.S. individual; </a:t>
            </a:r>
          </a:p>
          <a:p>
            <a:pPr marL="457200" marR="0">
              <a:spcBef>
                <a:spcPts val="0"/>
              </a:spcBef>
              <a:spcAft>
                <a:spcPts val="800"/>
              </a:spcAft>
            </a:pPr>
            <a:r>
              <a:rPr lang="en-US" sz="1400" dirty="0">
                <a:effectLst/>
                <a:latin typeface="Source Sans Pro" panose="020B0503030403020204" pitchFamily="34" charset="0"/>
                <a:ea typeface="Source Sans Pro" panose="020B0503030403020204" pitchFamily="34" charset="0"/>
                <a:cs typeface="Times New Roman" panose="02020603050405020304" pitchFamily="18" charset="0"/>
              </a:rPr>
              <a:t>• What unique expertise, organizational capability, facilities, data resources, and/or access to a geographic location not generally available to U.S. investigators the foreign organization or foreign individual brings to the project; and</a:t>
            </a:r>
          </a:p>
          <a:p>
            <a:pPr marL="457200" marR="0">
              <a:spcBef>
                <a:spcPts val="0"/>
              </a:spcBef>
              <a:spcAft>
                <a:spcPts val="800"/>
              </a:spcAft>
            </a:pPr>
            <a:r>
              <a:rPr lang="en-US" sz="1400" dirty="0">
                <a:effectLst/>
                <a:latin typeface="Source Sans Pro" panose="020B0503030403020204" pitchFamily="34" charset="0"/>
                <a:ea typeface="Source Sans Pro" panose="020B0503030403020204" pitchFamily="34" charset="0"/>
                <a:cs typeface="Times New Roman" panose="02020603050405020304" pitchFamily="18" charset="0"/>
              </a:rPr>
              <a:t> • What significant science and engineering education, training, or research opportunities the foreign organization or foreign individual offers to the U.S. Such information must be included in any proposal to NSF, including new and renewal proposals. </a:t>
            </a:r>
          </a:p>
          <a:p>
            <a:endParaRPr lang="en-US" sz="1400" dirty="0">
              <a:effectLst/>
              <a:latin typeface="Source Sans Pro" panose="020B0503030403020204" pitchFamily="34" charset="0"/>
              <a:ea typeface="Source Sans Pro" panose="020B0503030403020204" pitchFamily="34" charset="0"/>
              <a:cs typeface="Times New Roman" panose="02020603050405020304" pitchFamily="18" charset="0"/>
            </a:endParaRPr>
          </a:p>
          <a:p>
            <a:r>
              <a:rPr lang="en-US" sz="1400" dirty="0">
                <a:effectLst/>
                <a:latin typeface="Source Sans Pro" panose="020B0503030403020204" pitchFamily="34" charset="0"/>
                <a:ea typeface="Source Sans Pro" panose="020B0503030403020204" pitchFamily="34" charset="0"/>
                <a:cs typeface="Times New Roman" panose="02020603050405020304" pitchFamily="18" charset="0"/>
              </a:rPr>
              <a:t>The information must be included in the project description section of the proposal. The box for "Funding of a Foreign Organization or Foreign Individual" must be checked on the Cover Sheet if the proposal includes funding for a foreign organization or foreign individual.</a:t>
            </a:r>
          </a:p>
          <a:p>
            <a:br>
              <a:rPr lang="en-US" sz="1400" spc="40" dirty="0">
                <a:solidFill>
                  <a:schemeClr val="tx1">
                    <a:lumMod val="75000"/>
                    <a:lumOff val="25000"/>
                  </a:schemeClr>
                </a:solidFill>
                <a:latin typeface="Source Sans Pro" panose="020B0503030403020204" pitchFamily="34" charset="0"/>
                <a:ea typeface="Source Sans Pro" panose="020B0503030403020204" pitchFamily="34" charset="0"/>
                <a:cs typeface="Open Sans Light" panose="020B0306030504020204" pitchFamily="34" charset="0"/>
              </a:rPr>
            </a:br>
            <a:r>
              <a:rPr lang="en-US" sz="1400" spc="40" dirty="0">
                <a:solidFill>
                  <a:schemeClr val="tx1">
                    <a:lumMod val="75000"/>
                    <a:lumOff val="25000"/>
                  </a:schemeClr>
                </a:solidFill>
                <a:latin typeface="Source Sans Pro" panose="020B0503030403020204" pitchFamily="34" charset="0"/>
                <a:ea typeface="Source Sans Pro" panose="020B0503030403020204" pitchFamily="34" charset="0"/>
                <a:cs typeface="Open Sans Light" panose="020B0306030504020204" pitchFamily="34" charset="0"/>
              </a:rPr>
              <a:t> </a:t>
            </a:r>
          </a:p>
        </p:txBody>
      </p:sp>
    </p:spTree>
    <p:extLst>
      <p:ext uri="{BB962C8B-B14F-4D97-AF65-F5344CB8AC3E}">
        <p14:creationId xmlns:p14="http://schemas.microsoft.com/office/powerpoint/2010/main" val="476477640"/>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595313" y="726963"/>
            <a:ext cx="7953374" cy="383260"/>
          </a:xfrm>
        </p:spPr>
        <p:txBody>
          <a:bodyPr/>
          <a:lstStyle/>
          <a:p>
            <a:r>
              <a:rPr lang="en-US" b="1" dirty="0">
                <a:solidFill>
                  <a:schemeClr val="accent2"/>
                </a:solidFill>
                <a:latin typeface="Raleway" panose="020B0003030101060003" pitchFamily="34" charset="0"/>
              </a:rPr>
              <a:t>Malign foreign talent recruitment programs</a:t>
            </a:r>
            <a:endParaRPr lang="en-US" b="1" dirty="0">
              <a:solidFill>
                <a:schemeClr val="bg2">
                  <a:lumMod val="25000"/>
                </a:schemeClr>
              </a:solidFill>
              <a:latin typeface="Raleway" panose="020B0003030101060003" pitchFamily="34" charset="0"/>
            </a:endParaRPr>
          </a:p>
        </p:txBody>
      </p:sp>
      <p:sp>
        <p:nvSpPr>
          <p:cNvPr id="11" name="Text Placeholder 2">
            <a:extLst>
              <a:ext uri="{FF2B5EF4-FFF2-40B4-BE49-F238E27FC236}">
                <a16:creationId xmlns:a16="http://schemas.microsoft.com/office/drawing/2014/main" id="{24FA4692-BBBE-4335-AB12-4F6E8B83F585}"/>
              </a:ext>
            </a:extLst>
          </p:cNvPr>
          <p:cNvSpPr txBox="1">
            <a:spLocks/>
          </p:cNvSpPr>
          <p:nvPr/>
        </p:nvSpPr>
        <p:spPr>
          <a:xfrm>
            <a:off x="287866" y="1215930"/>
            <a:ext cx="8695267" cy="3413439"/>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700"/>
              </a:lnSpc>
            </a:pPr>
            <a:endParaRPr lang="en-US" sz="1300" dirty="0">
              <a:latin typeface="Raleway" panose="020B0003030101060003"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B0695D3-5ECC-4DC8-A5C8-7A15A1C2D5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37929" y="110142"/>
            <a:ext cx="2157113" cy="640089"/>
          </a:xfrm>
          <a:prstGeom prst="rect">
            <a:avLst/>
          </a:prstGeom>
        </p:spPr>
      </p:pic>
      <p:sp>
        <p:nvSpPr>
          <p:cNvPr id="4" name="TextBox 3">
            <a:extLst>
              <a:ext uri="{FF2B5EF4-FFF2-40B4-BE49-F238E27FC236}">
                <a16:creationId xmlns:a16="http://schemas.microsoft.com/office/drawing/2014/main" id="{2CE442FF-8ED5-0886-B21E-BA4E7E3FAB1B}"/>
              </a:ext>
            </a:extLst>
          </p:cNvPr>
          <p:cNvSpPr txBox="1"/>
          <p:nvPr/>
        </p:nvSpPr>
        <p:spPr>
          <a:xfrm>
            <a:off x="287866" y="1110223"/>
            <a:ext cx="8695267" cy="3739485"/>
          </a:xfrm>
          <a:prstGeom prst="rect">
            <a:avLst/>
          </a:prstGeom>
          <a:noFill/>
        </p:spPr>
        <p:txBody>
          <a:bodyPr wrap="square">
            <a:spAutoFit/>
          </a:bodyPr>
          <a:lstStyle/>
          <a:p>
            <a:pPr algn="l"/>
            <a:r>
              <a:rPr lang="en-US" sz="1600" i="0" dirty="0">
                <a:effectLst/>
                <a:latin typeface="Source Sans Pro" panose="020B0503030403020204" pitchFamily="34" charset="0"/>
                <a:ea typeface="Source Sans Pro" panose="020B0503030403020204" pitchFamily="34" charset="0"/>
              </a:rPr>
              <a:t>A Malign Foreign Talent Recruitment Program (MFTRP) is defined as any initiative or endeavor that involves offering compensation, benefits, or opportunities by a foreign entity or its affiliates in exchange for actions such as unauthorized transfer of intellectual property, recruitment of trainees or researchers, employment or appointments violating standard terms of Federal awards, and imposing restrictions hindering research capacity or obligating engagement in duplicative work. Such programs are sponsored by foreign countries of concern, entities based in those countries, or designated foreign talent recruitment programs.</a:t>
            </a:r>
          </a:p>
          <a:p>
            <a:pPr algn="l"/>
            <a:endParaRPr lang="en-US" sz="1600" dirty="0">
              <a:latin typeface="Source Sans Pro" panose="020B0503030403020204" pitchFamily="34" charset="0"/>
              <a:ea typeface="Source Sans Pro" panose="020B0503030403020204" pitchFamily="34" charset="0"/>
            </a:endParaRPr>
          </a:p>
          <a:p>
            <a:pPr algn="l"/>
            <a:r>
              <a:rPr lang="en-US" sz="1600" dirty="0">
                <a:latin typeface="Source Sans Pro" panose="020B0503030403020204" pitchFamily="34" charset="0"/>
                <a:ea typeface="Source Sans Pro" panose="020B0503030403020204" pitchFamily="34" charset="0"/>
              </a:rPr>
              <a:t>Countries of Concern currently include: China, Iran, North Korea and Russia</a:t>
            </a:r>
          </a:p>
          <a:p>
            <a:pPr algn="l"/>
            <a:endParaRPr lang="en-US" sz="1600" i="0" dirty="0">
              <a:effectLst/>
              <a:latin typeface="Source Sans Pro" panose="020B0503030403020204" pitchFamily="34" charset="0"/>
              <a:ea typeface="Source Sans Pro" panose="020B0503030403020204" pitchFamily="34" charset="0"/>
            </a:endParaRPr>
          </a:p>
          <a:p>
            <a:pPr algn="l"/>
            <a:r>
              <a:rPr lang="en-US" sz="1800" dirty="0">
                <a:effectLst/>
                <a:latin typeface="Calibri" panose="020F0502020204030204" pitchFamily="34" charset="0"/>
                <a:ea typeface="Calibri" panose="020F0502020204030204" pitchFamily="34" charset="0"/>
                <a:cs typeface="Times New Roman" panose="02020603050405020304" pitchFamily="18" charset="0"/>
              </a:rPr>
              <a:t>In accordance with Section 10632 of the CHIPS and Science Act of 2022 (42 U.S.C. § 19232)</a:t>
            </a:r>
            <a:endParaRPr lang="en-US" sz="1600" i="0" dirty="0">
              <a:effectLst/>
              <a:latin typeface="Source Sans Pro" panose="020B0503030403020204" pitchFamily="34" charset="0"/>
              <a:ea typeface="Source Sans Pro" panose="020B0503030403020204" pitchFamily="34" charset="0"/>
            </a:endParaRPr>
          </a:p>
          <a:p>
            <a:pPr algn="l"/>
            <a:endParaRPr lang="en-US" sz="1600" dirty="0">
              <a:latin typeface="Source Sans Pro" panose="020B0503030403020204" pitchFamily="34" charset="0"/>
              <a:ea typeface="Source Sans Pro" panose="020B0503030403020204" pitchFamily="34" charset="0"/>
            </a:endParaRPr>
          </a:p>
          <a:p>
            <a:pPr algn="l"/>
            <a:r>
              <a:rPr lang="en-US" sz="1600" i="0" dirty="0">
                <a:effectLst/>
                <a:latin typeface="Source Sans Pro" panose="020B0503030403020204" pitchFamily="34" charset="0"/>
                <a:ea typeface="Source Sans Pro" panose="020B0503030403020204" pitchFamily="34" charset="0"/>
              </a:rPr>
              <a:t>For full definition please see the PAPPG Introduction, Definitions section D</a:t>
            </a:r>
          </a:p>
          <a:p>
            <a:pPr algn="l"/>
            <a:endParaRPr lang="en-US" b="1" dirty="0">
              <a:solidFill>
                <a:srgbClr val="000E54"/>
              </a:solidFill>
              <a:latin typeface="ShermanSans"/>
            </a:endParaRPr>
          </a:p>
          <a:p>
            <a:pPr algn="l"/>
            <a:endParaRPr lang="en-US" b="1" i="0" dirty="0">
              <a:solidFill>
                <a:srgbClr val="000E54"/>
              </a:solidFill>
              <a:effectLst/>
              <a:latin typeface="ShermanSans"/>
            </a:endParaRPr>
          </a:p>
        </p:txBody>
      </p:sp>
    </p:spTree>
    <p:extLst>
      <p:ext uri="{BB962C8B-B14F-4D97-AF65-F5344CB8AC3E}">
        <p14:creationId xmlns:p14="http://schemas.microsoft.com/office/powerpoint/2010/main" val="175632783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0000"/>
      </a:dk2>
      <a:lt2>
        <a:srgbClr val="E7E6E6"/>
      </a:lt2>
      <a:accent1>
        <a:srgbClr val="4B5050"/>
      </a:accent1>
      <a:accent2>
        <a:srgbClr val="991B1E"/>
      </a:accent2>
      <a:accent3>
        <a:srgbClr val="6E7378"/>
      </a:accent3>
      <a:accent4>
        <a:srgbClr val="91969B"/>
      </a:accent4>
      <a:accent5>
        <a:srgbClr val="AAAFB4"/>
      </a:accent5>
      <a:accent6>
        <a:srgbClr val="DCE1E6"/>
      </a:accent6>
      <a:hlink>
        <a:srgbClr val="0563C1"/>
      </a:hlink>
      <a:folHlink>
        <a:srgbClr val="954F72"/>
      </a:folHlink>
    </a:clrScheme>
    <a:fontScheme name="Custom 1">
      <a:majorFont>
        <a:latin typeface="Lato"/>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F5264B4E68994DA80BA1B84E15C1EF" ma:contentTypeVersion="13" ma:contentTypeDescription="Create a new document." ma:contentTypeScope="" ma:versionID="31de57eda88e7de8a047200446fb0837">
  <xsd:schema xmlns:xsd="http://www.w3.org/2001/XMLSchema" xmlns:xs="http://www.w3.org/2001/XMLSchema" xmlns:p="http://schemas.microsoft.com/office/2006/metadata/properties" xmlns:ns3="cfac814d-1023-4b39-847e-60db95bb2ec9" xmlns:ns4="b0307f1d-165a-4cf1-865a-63c221e5afa6" targetNamespace="http://schemas.microsoft.com/office/2006/metadata/properties" ma:root="true" ma:fieldsID="0a768800d5fc77432a37439cc5668798" ns3:_="" ns4:_="">
    <xsd:import namespace="cfac814d-1023-4b39-847e-60db95bb2ec9"/>
    <xsd:import namespace="b0307f1d-165a-4cf1-865a-63c221e5afa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ac814d-1023-4b39-847e-60db95bb2ec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307f1d-165a-4cf1-865a-63c221e5afa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46B3AF-EEAF-4C4A-AB6D-375BCE23BB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ac814d-1023-4b39-847e-60db95bb2ec9"/>
    <ds:schemaRef ds:uri="b0307f1d-165a-4cf1-865a-63c221e5a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F43A76-641A-4ED7-95C5-3BF4F4902D4E}">
  <ds:schemaRefs>
    <ds:schemaRef ds:uri="http://schemas.microsoft.com/sharepoint/v3/contenttype/forms"/>
  </ds:schemaRefs>
</ds:datastoreItem>
</file>

<file path=customXml/itemProps3.xml><?xml version="1.0" encoding="utf-8"?>
<ds:datastoreItem xmlns:ds="http://schemas.openxmlformats.org/officeDocument/2006/customXml" ds:itemID="{DDC3748D-E977-4A13-A06E-0AC7FDFCE8E8}">
  <ds:schemaRefs>
    <ds:schemaRef ds:uri="http://schemas.microsoft.com/office/2006/documentManagement/types"/>
    <ds:schemaRef ds:uri="http://schemas.microsoft.com/office/infopath/2007/PartnerControls"/>
    <ds:schemaRef ds:uri="cfac814d-1023-4b39-847e-60db95bb2ec9"/>
    <ds:schemaRef ds:uri="http://purl.org/dc/elements/1.1/"/>
    <ds:schemaRef ds:uri="http://schemas.microsoft.com/office/2006/metadata/properties"/>
    <ds:schemaRef ds:uri="http://purl.org/dc/terms/"/>
    <ds:schemaRef ds:uri="http://schemas.openxmlformats.org/package/2006/metadata/core-properties"/>
    <ds:schemaRef ds:uri="b0307f1d-165a-4cf1-865a-63c221e5afa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15107</TotalTime>
  <Words>2652</Words>
  <Application>Microsoft Office PowerPoint</Application>
  <PresentationFormat>On-screen Show (16:9)</PresentationFormat>
  <Paragraphs>171</Paragraphs>
  <Slides>27</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Source Sans Pro</vt:lpstr>
      <vt:lpstr>Calibri</vt:lpstr>
      <vt:lpstr>Open Sans</vt:lpstr>
      <vt:lpstr>Lato</vt:lpstr>
      <vt:lpstr>Söhne</vt:lpstr>
      <vt:lpstr>ShermanSans</vt:lpstr>
      <vt:lpstr>Symbol</vt:lpstr>
      <vt:lpstr>Arial</vt:lpstr>
      <vt:lpstr>Raleway</vt:lpstr>
      <vt:lpstr>Lato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University Communications</dc:creator>
  <cp:keywords/>
  <dc:description/>
  <cp:lastModifiedBy>Katie Rountree</cp:lastModifiedBy>
  <cp:revision>791</cp:revision>
  <cp:lastPrinted>2020-06-14T19:24:06Z</cp:lastPrinted>
  <dcterms:created xsi:type="dcterms:W3CDTF">2020-05-19T22:30:27Z</dcterms:created>
  <dcterms:modified xsi:type="dcterms:W3CDTF">2024-05-17T20:36:34Z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0x010100A7F5264B4E68994DA80BA1B84E15C1EF</vt:lpwstr>
  </property>
</Properties>
</file>